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Lst>
  <p:sldSz cy="5143500" cx="9144000"/>
  <p:notesSz cx="6858000" cy="9144000"/>
  <p:embeddedFontLst>
    <p:embeddedFont>
      <p:font typeface="Alexandria Medium"/>
      <p:regular r:id="rId49"/>
      <p:bold r:id="rId50"/>
    </p:embeddedFont>
    <p:embeddedFont>
      <p:font typeface="Albert Sans"/>
      <p:regular r:id="rId51"/>
      <p:bold r:id="rId52"/>
      <p:italic r:id="rId53"/>
      <p:boldItalic r:id="rId54"/>
    </p:embeddedFont>
    <p:embeddedFont>
      <p:font typeface="Alexandria"/>
      <p:regular r:id="rId55"/>
      <p:bold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F66984B-FB74-4553-B945-61DCECFA5742}">
  <a:tblStyle styleId="{4F66984B-FB74-4553-B945-61DCECFA5742}"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font" Target="fonts/AlexandriaMedium-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AlbertSans-regular.fntdata"/><Relationship Id="rId50" Type="http://schemas.openxmlformats.org/officeDocument/2006/relationships/font" Target="fonts/AlexandriaMedium-bold.fntdata"/><Relationship Id="rId53" Type="http://schemas.openxmlformats.org/officeDocument/2006/relationships/font" Target="fonts/AlbertSans-italic.fntdata"/><Relationship Id="rId52" Type="http://schemas.openxmlformats.org/officeDocument/2006/relationships/font" Target="fonts/AlbertSans-bold.fntdata"/><Relationship Id="rId11" Type="http://schemas.openxmlformats.org/officeDocument/2006/relationships/slide" Target="slides/slide6.xml"/><Relationship Id="rId55" Type="http://schemas.openxmlformats.org/officeDocument/2006/relationships/font" Target="fonts/Alexandria-regular.fntdata"/><Relationship Id="rId10" Type="http://schemas.openxmlformats.org/officeDocument/2006/relationships/slide" Target="slides/slide5.xml"/><Relationship Id="rId54" Type="http://schemas.openxmlformats.org/officeDocument/2006/relationships/font" Target="fonts/AlbertSans-boldItalic.fntdata"/><Relationship Id="rId13" Type="http://schemas.openxmlformats.org/officeDocument/2006/relationships/slide" Target="slides/slide8.xml"/><Relationship Id="rId12" Type="http://schemas.openxmlformats.org/officeDocument/2006/relationships/slide" Target="slides/slide7.xml"/><Relationship Id="rId56" Type="http://schemas.openxmlformats.org/officeDocument/2006/relationships/font" Target="fonts/Alexandria-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558abb5f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558abb5f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572bee519d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572bee519d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35374ed0bf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35374ed0bf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5703cb3a7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5703cb3a7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5374ed0bf5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5374ed0bf5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Dry Basis</a:t>
            </a:r>
            <a:endParaRPr/>
          </a:p>
          <a:p>
            <a:pPr indent="0" lvl="0" marL="0" rtl="0" algn="l">
              <a:spcBef>
                <a:spcPts val="0"/>
              </a:spcBef>
              <a:spcAft>
                <a:spcPts val="0"/>
              </a:spcAft>
              <a:buClr>
                <a:schemeClr val="dk1"/>
              </a:buClr>
              <a:buSzPts val="1100"/>
              <a:buFont typeface="Arial"/>
              <a:buNone/>
            </a:pPr>
            <a:r>
              <a:rPr lang="en"/>
              <a:t>Laboratory value with 0% moisture</a:t>
            </a:r>
            <a:endParaRPr/>
          </a:p>
          <a:p>
            <a:pPr indent="0" lvl="0" marL="0" rtl="0" algn="l">
              <a:spcBef>
                <a:spcPts val="0"/>
              </a:spcBef>
              <a:spcAft>
                <a:spcPts val="0"/>
              </a:spcAft>
              <a:buClr>
                <a:schemeClr val="dk1"/>
              </a:buClr>
              <a:buSzPts val="1100"/>
              <a:buFont typeface="Arial"/>
              <a:buNone/>
            </a:pPr>
            <a:r>
              <a:rPr lang="en"/>
              <a:t>M</a:t>
            </a:r>
            <a:endParaRPr/>
          </a:p>
          <a:p>
            <a:pPr indent="0" lvl="0" marL="0" rtl="0" algn="l">
              <a:spcBef>
                <a:spcPts val="0"/>
              </a:spcBef>
              <a:spcAft>
                <a:spcPts val="0"/>
              </a:spcAft>
              <a:buClr>
                <a:schemeClr val="dk1"/>
              </a:buClr>
              <a:buSzPts val="1100"/>
              <a:buFont typeface="Arial"/>
              <a:buNone/>
            </a:pPr>
            <a:r>
              <a:rPr lang="en"/>
              <a:t>Moisture Content</a:t>
            </a:r>
            <a:endParaRPr/>
          </a:p>
          <a:p>
            <a:pPr indent="0" lvl="0" marL="0" rtl="0" algn="l">
              <a:spcBef>
                <a:spcPts val="0"/>
              </a:spcBef>
              <a:spcAft>
                <a:spcPts val="0"/>
              </a:spcAft>
              <a:buClr>
                <a:schemeClr val="dk1"/>
              </a:buClr>
              <a:buSzPts val="1100"/>
              <a:buFont typeface="Arial"/>
              <a:buNone/>
            </a:pPr>
            <a:r>
              <a:rPr lang="en"/>
              <a:t>% of water in the biomass sample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Example 	</a:t>
            </a:r>
            <a:endParaRPr/>
          </a:p>
          <a:p>
            <a:pPr indent="0" lvl="0" marL="0" rtl="0" algn="l">
              <a:spcBef>
                <a:spcPts val="0"/>
              </a:spcBef>
              <a:spcAft>
                <a:spcPts val="0"/>
              </a:spcAft>
              <a:buClr>
                <a:schemeClr val="dk1"/>
              </a:buClr>
              <a:buSzPts val="1100"/>
              <a:buFont typeface="Arial"/>
              <a:buNone/>
            </a:pPr>
            <a:r>
              <a:rPr lang="en"/>
              <a:t>If a biomass has 20% moisture (M = 20):</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So only 80% of the dry energy is actually usable, because 20% of the fuel is just water.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Ar as require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5374ed0bf5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35374ed0bf5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5685abcfc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5685abcfc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5" name="Shape 1875"/>
        <p:cNvGrpSpPr/>
        <p:nvPr/>
      </p:nvGrpSpPr>
      <p:grpSpPr>
        <a:xfrm>
          <a:off x="0" y="0"/>
          <a:ext cx="0" cy="0"/>
          <a:chOff x="0" y="0"/>
          <a:chExt cx="0" cy="0"/>
        </a:xfrm>
      </p:grpSpPr>
      <p:sp>
        <p:nvSpPr>
          <p:cNvPr id="1876" name="Google Shape;1876;g2572bee519d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7" name="Google Shape;1877;g2572bee519d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2" name="Shape 1882"/>
        <p:cNvGrpSpPr/>
        <p:nvPr/>
      </p:nvGrpSpPr>
      <p:grpSpPr>
        <a:xfrm>
          <a:off x="0" y="0"/>
          <a:ext cx="0" cy="0"/>
          <a:chOff x="0" y="0"/>
          <a:chExt cx="0" cy="0"/>
        </a:xfrm>
      </p:grpSpPr>
      <p:sp>
        <p:nvSpPr>
          <p:cNvPr id="1883" name="Google Shape;1883;g35374ed0bf5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4" name="Google Shape;1884;g35374ed0bf5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8" name="Shape 1888"/>
        <p:cNvGrpSpPr/>
        <p:nvPr/>
      </p:nvGrpSpPr>
      <p:grpSpPr>
        <a:xfrm>
          <a:off x="0" y="0"/>
          <a:ext cx="0" cy="0"/>
          <a:chOff x="0" y="0"/>
          <a:chExt cx="0" cy="0"/>
        </a:xfrm>
      </p:grpSpPr>
      <p:sp>
        <p:nvSpPr>
          <p:cNvPr id="1889" name="Google Shape;1889;g2572bee519d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0" name="Google Shape;1890;g2572bee519d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7" name="Shape 1907"/>
        <p:cNvGrpSpPr/>
        <p:nvPr/>
      </p:nvGrpSpPr>
      <p:grpSpPr>
        <a:xfrm>
          <a:off x="0" y="0"/>
          <a:ext cx="0" cy="0"/>
          <a:chOff x="0" y="0"/>
          <a:chExt cx="0" cy="0"/>
        </a:xfrm>
      </p:grpSpPr>
      <p:sp>
        <p:nvSpPr>
          <p:cNvPr id="1908" name="Google Shape;1908;g35374ed0bf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9" name="Google Shape;1909;g35374ed0bf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5685abcf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5685abcf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1—&gt;</a:t>
            </a:r>
            <a:r>
              <a:rPr lang="en"/>
              <a:t> calculating the maximum possible energy output from biomass fuels based on their chemical composition using stoichiometric (ideal) combustion formulas.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it’s done:</a:t>
            </a:r>
            <a:endParaRPr/>
          </a:p>
          <a:p>
            <a:pPr indent="0" lvl="0" marL="0" rtl="0" algn="l">
              <a:spcBef>
                <a:spcPts val="0"/>
              </a:spcBef>
              <a:spcAft>
                <a:spcPts val="0"/>
              </a:spcAft>
              <a:buNone/>
            </a:pPr>
            <a:r>
              <a:rPr lang="en"/>
              <a:t>	•	Using elemental analysis (percentages of C, H, O, S in biomass)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2—&gt; Measure how much energy biomass plants actually produce compared to the theoretical values calculated earlier.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How it’s done:</a:t>
            </a:r>
            <a:endParaRPr/>
          </a:p>
          <a:p>
            <a:pPr indent="0" lvl="0" marL="0" rtl="0" algn="l">
              <a:spcBef>
                <a:spcPts val="0"/>
              </a:spcBef>
              <a:spcAft>
                <a:spcPts val="0"/>
              </a:spcAft>
              <a:buNone/>
            </a:pPr>
            <a:r>
              <a:rPr lang="en"/>
              <a:t>	•	Gather plant data on electricity output and fuel input</a:t>
            </a:r>
            <a:endParaRPr/>
          </a:p>
          <a:p>
            <a:pPr indent="0" lvl="0" marL="0" rtl="0" algn="l">
              <a:spcBef>
                <a:spcPts val="0"/>
              </a:spcBef>
              <a:spcAft>
                <a:spcPts val="0"/>
              </a:spcAft>
              <a:buNone/>
            </a:pPr>
            <a:r>
              <a:rPr lang="en"/>
              <a:t>	•	Calculate actual energy output per kg of biomass</a:t>
            </a:r>
            <a:endParaRPr/>
          </a:p>
          <a:p>
            <a:pPr indent="0" lvl="0" marL="0" rtl="0" algn="l">
              <a:spcBef>
                <a:spcPts val="0"/>
              </a:spcBef>
              <a:spcAft>
                <a:spcPts val="0"/>
              </a:spcAft>
              <a:buNone/>
            </a:pPr>
            <a:r>
              <a:rPr lang="en"/>
              <a:t>	•	Compare it with HHV/LHV-based theoretical values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4—&gt;4 Identify Efficiency Gaps and Energy Loss Factors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Determine why the </a:t>
            </a:r>
            <a:r>
              <a:rPr b="1" lang="en"/>
              <a:t>actual energy output</a:t>
            </a:r>
            <a:r>
              <a:rPr lang="en"/>
              <a:t> is lower than expected and what factors cause these losses.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4. Evaluate Economic Performance via Levelized Cost of Electricity (LCOE)</a:t>
            </a:r>
            <a:endParaRPr/>
          </a:p>
          <a:p>
            <a:pPr indent="0" lvl="0" marL="0" rtl="0" algn="l">
              <a:spcBef>
                <a:spcPts val="0"/>
              </a:spcBef>
              <a:spcAft>
                <a:spcPts val="0"/>
              </a:spcAft>
              <a:buNone/>
            </a:pPr>
            <a:r>
              <a:rPr lang="en"/>
              <a:t>Analyze the cost of producing electricity from biomass across the</a:t>
            </a:r>
            <a:r>
              <a:rPr b="1" lang="en"/>
              <a:t> plant’s lifetime, factoring in investment, fuel cost, O&amp;M, and energy output</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5. Make </a:t>
            </a:r>
            <a:r>
              <a:rPr b="1" lang="en"/>
              <a:t>Recommendations for Optimizing Biomass Energy Systems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Use insights from technical and economic analysis to propose ways to improve performance, reduce losses, and lower generation costs.</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4" name="Shape 1914"/>
        <p:cNvGrpSpPr/>
        <p:nvPr/>
      </p:nvGrpSpPr>
      <p:grpSpPr>
        <a:xfrm>
          <a:off x="0" y="0"/>
          <a:ext cx="0" cy="0"/>
          <a:chOff x="0" y="0"/>
          <a:chExt cx="0" cy="0"/>
        </a:xfrm>
      </p:grpSpPr>
      <p:sp>
        <p:nvSpPr>
          <p:cNvPr id="1915" name="Google Shape;1915;g35374ed0bf5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6" name="Google Shape;1916;g35374ed0bf5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9" name="Shape 1919"/>
        <p:cNvGrpSpPr/>
        <p:nvPr/>
      </p:nvGrpSpPr>
      <p:grpSpPr>
        <a:xfrm>
          <a:off x="0" y="0"/>
          <a:ext cx="0" cy="0"/>
          <a:chOff x="0" y="0"/>
          <a:chExt cx="0" cy="0"/>
        </a:xfrm>
      </p:grpSpPr>
      <p:sp>
        <p:nvSpPr>
          <p:cNvPr id="1920" name="Google Shape;1920;g3563fac369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1" name="Google Shape;1921;g3563fac36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4" name="Shape 1924"/>
        <p:cNvGrpSpPr/>
        <p:nvPr/>
      </p:nvGrpSpPr>
      <p:grpSpPr>
        <a:xfrm>
          <a:off x="0" y="0"/>
          <a:ext cx="0" cy="0"/>
          <a:chOff x="0" y="0"/>
          <a:chExt cx="0" cy="0"/>
        </a:xfrm>
      </p:grpSpPr>
      <p:sp>
        <p:nvSpPr>
          <p:cNvPr id="1925" name="Google Shape;1925;g35374ed0bf5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6" name="Google Shape;1926;g35374ed0bf5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0" name="Shape 1930"/>
        <p:cNvGrpSpPr/>
        <p:nvPr/>
      </p:nvGrpSpPr>
      <p:grpSpPr>
        <a:xfrm>
          <a:off x="0" y="0"/>
          <a:ext cx="0" cy="0"/>
          <a:chOff x="0" y="0"/>
          <a:chExt cx="0" cy="0"/>
        </a:xfrm>
      </p:grpSpPr>
      <p:sp>
        <p:nvSpPr>
          <p:cNvPr id="1931" name="Google Shape;1931;g35374ed0bf5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2" name="Google Shape;1932;g35374ed0bf5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7" name="Shape 1937"/>
        <p:cNvGrpSpPr/>
        <p:nvPr/>
      </p:nvGrpSpPr>
      <p:grpSpPr>
        <a:xfrm>
          <a:off x="0" y="0"/>
          <a:ext cx="0" cy="0"/>
          <a:chOff x="0" y="0"/>
          <a:chExt cx="0" cy="0"/>
        </a:xfrm>
      </p:grpSpPr>
      <p:sp>
        <p:nvSpPr>
          <p:cNvPr id="1938" name="Google Shape;1938;g25703cb3a7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9" name="Google Shape;1939;g25703cb3a7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4" name="Shape 1944"/>
        <p:cNvGrpSpPr/>
        <p:nvPr/>
      </p:nvGrpSpPr>
      <p:grpSpPr>
        <a:xfrm>
          <a:off x="0" y="0"/>
          <a:ext cx="0" cy="0"/>
          <a:chOff x="0" y="0"/>
          <a:chExt cx="0" cy="0"/>
        </a:xfrm>
      </p:grpSpPr>
      <p:sp>
        <p:nvSpPr>
          <p:cNvPr id="1945" name="Google Shape;1945;g35374ed0bf5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6" name="Google Shape;1946;g35374ed0bf5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600">
                <a:solidFill>
                  <a:schemeClr val="dk1"/>
                </a:solidFill>
              </a:rPr>
              <a:t>🎤 Speaking Content: Economic Perspective</a:t>
            </a:r>
            <a:endParaRPr b="1" sz="16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Now let’s look at the economic angle of biomass energy systems.</a:t>
            </a:r>
            <a:endParaRPr sz="1400">
              <a:solidFill>
                <a:schemeClr val="dk1"/>
              </a:solidFill>
            </a:endParaRPr>
          </a:p>
          <a:p>
            <a:pPr indent="0" lvl="0" marL="0" rtl="0" algn="l">
              <a:spcBef>
                <a:spcPts val="1200"/>
              </a:spcBef>
              <a:spcAft>
                <a:spcPts val="0"/>
              </a:spcAft>
              <a:buNone/>
            </a:pPr>
            <a:r>
              <a:t/>
            </a:r>
            <a:endParaRPr sz="14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1" name="Shape 1951"/>
        <p:cNvGrpSpPr/>
        <p:nvPr/>
      </p:nvGrpSpPr>
      <p:grpSpPr>
        <a:xfrm>
          <a:off x="0" y="0"/>
          <a:ext cx="0" cy="0"/>
          <a:chOff x="0" y="0"/>
          <a:chExt cx="0" cy="0"/>
        </a:xfrm>
      </p:grpSpPr>
      <p:sp>
        <p:nvSpPr>
          <p:cNvPr id="1952" name="Google Shape;1952;g2572bee519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3" name="Google Shape;1953;g2572bee519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The </a:t>
            </a:r>
            <a:r>
              <a:rPr b="1" lang="en" sz="1400">
                <a:solidFill>
                  <a:schemeClr val="dk1"/>
                </a:solidFill>
              </a:rPr>
              <a:t>Levelized Cost of Electricity (LCOE)</a:t>
            </a:r>
            <a:r>
              <a:rPr lang="en" sz="1400">
                <a:solidFill>
                  <a:schemeClr val="dk1"/>
                </a:solidFill>
              </a:rPr>
              <a:t> varies significantly depending on the type of biomass used:</a:t>
            </a:r>
            <a:endParaRPr sz="1400">
              <a:solidFill>
                <a:schemeClr val="dk1"/>
              </a:solidFill>
            </a:endParaRPr>
          </a:p>
          <a:p>
            <a:pPr indent="-317500" lvl="0" marL="457200" rtl="0" algn="l">
              <a:lnSpc>
                <a:spcPct val="115000"/>
              </a:lnSpc>
              <a:spcBef>
                <a:spcPts val="1200"/>
              </a:spcBef>
              <a:spcAft>
                <a:spcPts val="0"/>
              </a:spcAft>
              <a:buClr>
                <a:schemeClr val="dk1"/>
              </a:buClr>
              <a:buSzPts val="1400"/>
              <a:buChar char="●"/>
            </a:pPr>
            <a:r>
              <a:rPr lang="en" sz="1400">
                <a:solidFill>
                  <a:schemeClr val="dk1"/>
                </a:solidFill>
              </a:rPr>
              <a:t>For </a:t>
            </a:r>
            <a:r>
              <a:rPr b="1" lang="en" sz="1400">
                <a:solidFill>
                  <a:schemeClr val="dk1"/>
                </a:solidFill>
              </a:rPr>
              <a:t>Bagasse</a:t>
            </a:r>
            <a:r>
              <a:rPr lang="en" sz="1400">
                <a:solidFill>
                  <a:schemeClr val="dk1"/>
                </a:solidFill>
              </a:rPr>
              <a:t>, the LCOE is approximately </a:t>
            </a:r>
            <a:r>
              <a:rPr b="1" lang="en" sz="1400">
                <a:solidFill>
                  <a:schemeClr val="dk1"/>
                </a:solidFill>
              </a:rPr>
              <a:t>$0.098 per kWh</a:t>
            </a:r>
            <a:r>
              <a:rPr lang="en" sz="1400">
                <a:solidFill>
                  <a:schemeClr val="dk1"/>
                </a:solidFill>
              </a:rPr>
              <a:t>,</a:t>
            </a:r>
            <a:br>
              <a:rPr lang="en" sz="1400">
                <a:solidFill>
                  <a:schemeClr val="dk1"/>
                </a:solidFill>
              </a:rPr>
            </a:b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b="1" lang="en" sz="1400">
                <a:solidFill>
                  <a:schemeClr val="dk1"/>
                </a:solidFill>
              </a:rPr>
              <a:t>Rice Husk</a:t>
            </a:r>
            <a:r>
              <a:rPr lang="en" sz="1400">
                <a:solidFill>
                  <a:schemeClr val="dk1"/>
                </a:solidFill>
              </a:rPr>
              <a:t> stands at </a:t>
            </a:r>
            <a:r>
              <a:rPr b="1" lang="en" sz="1400">
                <a:solidFill>
                  <a:schemeClr val="dk1"/>
                </a:solidFill>
              </a:rPr>
              <a:t>$0.100 per kWh</a:t>
            </a:r>
            <a:r>
              <a:rPr lang="en" sz="1400">
                <a:solidFill>
                  <a:schemeClr val="dk1"/>
                </a:solidFill>
              </a:rPr>
              <a:t>,</a:t>
            </a:r>
            <a:br>
              <a:rPr lang="en" sz="1400">
                <a:solidFill>
                  <a:schemeClr val="dk1"/>
                </a:solidFill>
              </a:rPr>
            </a:b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rPr>
              <a:t>And </a:t>
            </a:r>
            <a:r>
              <a:rPr b="1" lang="en" sz="1400">
                <a:solidFill>
                  <a:schemeClr val="dk1"/>
                </a:solidFill>
              </a:rPr>
              <a:t>Wood Chips</a:t>
            </a:r>
            <a:r>
              <a:rPr lang="en" sz="1400">
                <a:solidFill>
                  <a:schemeClr val="dk1"/>
                </a:solidFill>
              </a:rPr>
              <a:t> are the most expensive at </a:t>
            </a:r>
            <a:r>
              <a:rPr b="1" lang="en" sz="1400">
                <a:solidFill>
                  <a:schemeClr val="dk1"/>
                </a:solidFill>
              </a:rPr>
              <a:t>$0.125 per kWh</a:t>
            </a:r>
            <a:r>
              <a:rPr lang="en" sz="1400">
                <a:solidFill>
                  <a:schemeClr val="dk1"/>
                </a:solidFill>
              </a:rPr>
              <a:t>.</a:t>
            </a:r>
            <a:br>
              <a:rPr lang="en" sz="1400">
                <a:solidFill>
                  <a:schemeClr val="dk1"/>
                </a:solidFill>
              </a:rPr>
            </a:b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These values are influenced by both </a:t>
            </a:r>
            <a:r>
              <a:rPr b="1" lang="en" sz="1400">
                <a:solidFill>
                  <a:schemeClr val="dk1"/>
                </a:solidFill>
              </a:rPr>
              <a:t>fuel cost</a:t>
            </a:r>
            <a:r>
              <a:rPr lang="en" sz="1400">
                <a:solidFill>
                  <a:schemeClr val="dk1"/>
                </a:solidFill>
              </a:rPr>
              <a:t> and </a:t>
            </a:r>
            <a:r>
              <a:rPr b="1" lang="en" sz="1400">
                <a:solidFill>
                  <a:schemeClr val="dk1"/>
                </a:solidFill>
              </a:rPr>
              <a:t>plant efficiency</a:t>
            </a:r>
            <a:r>
              <a:rPr lang="en" sz="1400">
                <a:solidFill>
                  <a:schemeClr val="dk1"/>
                </a:solidFill>
              </a:rPr>
              <a:t>. While bagasse offers only moderate energy yield, its </a:t>
            </a:r>
            <a:r>
              <a:rPr b="1" lang="en" sz="1400">
                <a:solidFill>
                  <a:schemeClr val="dk1"/>
                </a:solidFill>
              </a:rPr>
              <a:t>low cost and wide availability</a:t>
            </a:r>
            <a:r>
              <a:rPr lang="en" sz="1400">
                <a:solidFill>
                  <a:schemeClr val="dk1"/>
                </a:solidFill>
              </a:rPr>
              <a:t> make it the most </a:t>
            </a:r>
            <a:r>
              <a:rPr b="1" lang="en" sz="1400">
                <a:solidFill>
                  <a:schemeClr val="dk1"/>
                </a:solidFill>
              </a:rPr>
              <a:t>economically viable option</a:t>
            </a:r>
            <a:r>
              <a:rPr lang="en" sz="1400">
                <a:solidFill>
                  <a:schemeClr val="dk1"/>
                </a:solidFill>
              </a:rPr>
              <a:t> among the three.</a:t>
            </a:r>
            <a:endParaRPr sz="14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0" name="Shape 1960"/>
        <p:cNvGrpSpPr/>
        <p:nvPr/>
      </p:nvGrpSpPr>
      <p:grpSpPr>
        <a:xfrm>
          <a:off x="0" y="0"/>
          <a:ext cx="0" cy="0"/>
          <a:chOff x="0" y="0"/>
          <a:chExt cx="0" cy="0"/>
        </a:xfrm>
      </p:grpSpPr>
      <p:sp>
        <p:nvSpPr>
          <p:cNvPr id="1961" name="Google Shape;1961;g35374ed0bf5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2" name="Google Shape;1962;g35374ed0bf5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This bar chart compares the </a:t>
            </a:r>
            <a:r>
              <a:rPr b="1" lang="en" sz="1400">
                <a:solidFill>
                  <a:schemeClr val="dk1"/>
                </a:solidFill>
              </a:rPr>
              <a:t>Levelized Cost of Electricity</a:t>
            </a:r>
            <a:r>
              <a:rPr lang="en" sz="1400">
                <a:solidFill>
                  <a:schemeClr val="dk1"/>
                </a:solidFill>
              </a:rPr>
              <a:t> for three different biomass feedstocks: </a:t>
            </a:r>
            <a:r>
              <a:rPr b="1" lang="en" sz="1400">
                <a:solidFill>
                  <a:schemeClr val="dk1"/>
                </a:solidFill>
              </a:rPr>
              <a:t>bagasse</a:t>
            </a:r>
            <a:r>
              <a:rPr lang="en" sz="1400">
                <a:solidFill>
                  <a:schemeClr val="dk1"/>
                </a:solidFill>
              </a:rPr>
              <a:t>, </a:t>
            </a:r>
            <a:r>
              <a:rPr b="1" lang="en" sz="1400">
                <a:solidFill>
                  <a:schemeClr val="dk1"/>
                </a:solidFill>
              </a:rPr>
              <a:t>rice husk</a:t>
            </a:r>
            <a:r>
              <a:rPr lang="en" sz="1400">
                <a:solidFill>
                  <a:schemeClr val="dk1"/>
                </a:solidFill>
              </a:rPr>
              <a:t>, and </a:t>
            </a:r>
            <a:r>
              <a:rPr b="1" lang="en" sz="1400">
                <a:solidFill>
                  <a:schemeClr val="dk1"/>
                </a:solidFill>
              </a:rPr>
              <a:t>wood chips</a:t>
            </a:r>
            <a:r>
              <a:rPr lang="en" sz="1400">
                <a:solidFill>
                  <a:schemeClr val="dk1"/>
                </a:solidFill>
              </a:rPr>
              <a:t>.</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As shown, </a:t>
            </a:r>
            <a:r>
              <a:rPr b="1" lang="en" sz="1400">
                <a:solidFill>
                  <a:schemeClr val="dk1"/>
                </a:solidFill>
              </a:rPr>
              <a:t>bagasse has the lowest LCOE at $0.098 per kilowatt-hour</a:t>
            </a:r>
            <a:r>
              <a:rPr lang="en" sz="1400">
                <a:solidFill>
                  <a:schemeClr val="dk1"/>
                </a:solidFill>
              </a:rPr>
              <a:t>. This makes it the most cost-effective option, mainly because it’s a low-cost byproduct of the sugar industry and doesn’t require much preprocessing.</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chemeClr val="dk1"/>
                </a:solidFill>
              </a:rPr>
              <a:t>Rice husk comes next at $0.100 per kWh</a:t>
            </a:r>
            <a:r>
              <a:rPr lang="en" sz="1400">
                <a:solidFill>
                  <a:schemeClr val="dk1"/>
                </a:solidFill>
              </a:rPr>
              <a:t>. Although it's an agricultural waste and widely available, its higher ash content and lower energy density slightly raise its processing cost.</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400">
                <a:solidFill>
                  <a:schemeClr val="dk1"/>
                </a:solidFill>
              </a:rPr>
              <a:t>Wood chips are the most expensive</a:t>
            </a:r>
            <a:r>
              <a:rPr lang="en" sz="1400">
                <a:solidFill>
                  <a:schemeClr val="dk1"/>
                </a:solidFill>
              </a:rPr>
              <a:t>, with an LCOE of </a:t>
            </a:r>
            <a:r>
              <a:rPr b="1" lang="en" sz="1400">
                <a:solidFill>
                  <a:schemeClr val="dk1"/>
                </a:solidFill>
              </a:rPr>
              <a:t>$0.125 per kWh</a:t>
            </a:r>
            <a:r>
              <a:rPr lang="en" sz="1400">
                <a:solidFill>
                  <a:schemeClr val="dk1"/>
                </a:solidFill>
              </a:rPr>
              <a:t>. This is due to their higher procurement and transportation costs, especially in regions where wood isn’t locally abundant.</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What this graph really emphasizes is that </a:t>
            </a:r>
            <a:r>
              <a:rPr b="1" lang="en" sz="1400">
                <a:solidFill>
                  <a:schemeClr val="dk1"/>
                </a:solidFill>
              </a:rPr>
              <a:t>feedstock selection</a:t>
            </a:r>
            <a:r>
              <a:rPr lang="en" sz="1400">
                <a:solidFill>
                  <a:schemeClr val="dk1"/>
                </a:solidFill>
              </a:rPr>
              <a:t> has a major impact on the economics of biomass power. Even if two fuels have similar energy content, differences in supply chain cost, moisture content, and availability can make one far more viable than the other.”</a:t>
            </a:r>
            <a:endParaRPr sz="1400">
              <a:solidFill>
                <a:schemeClr val="dk1"/>
              </a:solidFill>
            </a:endParaRPr>
          </a:p>
          <a:p>
            <a:pPr indent="0" lvl="0" marL="0" rtl="0" algn="l">
              <a:spcBef>
                <a:spcPts val="1200"/>
              </a:spcBef>
              <a:spcAft>
                <a:spcPts val="0"/>
              </a:spcAft>
              <a:buNone/>
            </a:pPr>
            <a:r>
              <a:t/>
            </a:r>
            <a:endParaRPr sz="14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6" name="Shape 1966"/>
        <p:cNvGrpSpPr/>
        <p:nvPr/>
      </p:nvGrpSpPr>
      <p:grpSpPr>
        <a:xfrm>
          <a:off x="0" y="0"/>
          <a:ext cx="0" cy="0"/>
          <a:chOff x="0" y="0"/>
          <a:chExt cx="0" cy="0"/>
        </a:xfrm>
      </p:grpSpPr>
      <p:sp>
        <p:nvSpPr>
          <p:cNvPr id="1967" name="Google Shape;1967;g35374ed0bf5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8" name="Google Shape;1968;g35374ed0bf5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In terms of </a:t>
            </a:r>
            <a:r>
              <a:rPr b="1" lang="en" sz="1400">
                <a:solidFill>
                  <a:schemeClr val="dk1"/>
                </a:solidFill>
              </a:rPr>
              <a:t>Capital Expenditure (CAPEX)</a:t>
            </a:r>
            <a:r>
              <a:rPr lang="en" sz="1400">
                <a:solidFill>
                  <a:schemeClr val="dk1"/>
                </a:solidFill>
              </a:rPr>
              <a:t>:</a:t>
            </a:r>
            <a:endParaRPr sz="1400">
              <a:solidFill>
                <a:schemeClr val="dk1"/>
              </a:solidFill>
            </a:endParaRPr>
          </a:p>
          <a:p>
            <a:pPr indent="-317500" lvl="0" marL="457200" rtl="0" algn="l">
              <a:lnSpc>
                <a:spcPct val="115000"/>
              </a:lnSpc>
              <a:spcBef>
                <a:spcPts val="1200"/>
              </a:spcBef>
              <a:spcAft>
                <a:spcPts val="0"/>
              </a:spcAft>
              <a:buClr>
                <a:schemeClr val="dk1"/>
              </a:buClr>
              <a:buSzPts val="1400"/>
              <a:buChar char="●"/>
            </a:pPr>
            <a:r>
              <a:rPr lang="en" sz="1400">
                <a:solidFill>
                  <a:schemeClr val="dk1"/>
                </a:solidFill>
              </a:rPr>
              <a:t>A bagasse-based plant costs about </a:t>
            </a:r>
            <a:r>
              <a:rPr b="1" lang="en" sz="1400">
                <a:solidFill>
                  <a:schemeClr val="dk1"/>
                </a:solidFill>
              </a:rPr>
              <a:t>$3,280 per kW installed</a:t>
            </a:r>
            <a:r>
              <a:rPr lang="en" sz="1400">
                <a:solidFill>
                  <a:schemeClr val="dk1"/>
                </a:solidFill>
              </a:rPr>
              <a:t>,</a:t>
            </a:r>
            <a:br>
              <a:rPr lang="en" sz="1400">
                <a:solidFill>
                  <a:schemeClr val="dk1"/>
                </a:solidFill>
              </a:rPr>
            </a:b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rPr>
              <a:t>Compared to </a:t>
            </a:r>
            <a:r>
              <a:rPr b="1" lang="en" sz="1400">
                <a:solidFill>
                  <a:schemeClr val="dk1"/>
                </a:solidFill>
              </a:rPr>
              <a:t>$5,255 per kW</a:t>
            </a:r>
            <a:r>
              <a:rPr lang="en" sz="1400">
                <a:solidFill>
                  <a:schemeClr val="dk1"/>
                </a:solidFill>
              </a:rPr>
              <a:t> for wood chips.</a:t>
            </a:r>
            <a:br>
              <a:rPr lang="en" sz="1400">
                <a:solidFill>
                  <a:schemeClr val="dk1"/>
                </a:solidFill>
              </a:rPr>
            </a:b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This clearly shows how </a:t>
            </a:r>
            <a:r>
              <a:rPr b="1" lang="en" sz="1400">
                <a:solidFill>
                  <a:schemeClr val="dk1"/>
                </a:solidFill>
              </a:rPr>
              <a:t>feedstock selection</a:t>
            </a:r>
            <a:r>
              <a:rPr lang="en" sz="1400">
                <a:solidFill>
                  <a:schemeClr val="dk1"/>
                </a:solidFill>
              </a:rPr>
              <a:t> directly impacts both the operating and capital costs, and ultimately, the </a:t>
            </a:r>
            <a:r>
              <a:rPr b="1" lang="en" sz="1400">
                <a:solidFill>
                  <a:schemeClr val="dk1"/>
                </a:solidFill>
              </a:rPr>
              <a:t>ROI</a:t>
            </a:r>
            <a:r>
              <a:rPr lang="en" sz="1400">
                <a:solidFill>
                  <a:schemeClr val="dk1"/>
                </a:solidFill>
              </a:rPr>
              <a:t> of a biomass project.</a:t>
            </a:r>
            <a:endParaRPr sz="14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4" name="Shape 1974"/>
        <p:cNvGrpSpPr/>
        <p:nvPr/>
      </p:nvGrpSpPr>
      <p:grpSpPr>
        <a:xfrm>
          <a:off x="0" y="0"/>
          <a:ext cx="0" cy="0"/>
          <a:chOff x="0" y="0"/>
          <a:chExt cx="0" cy="0"/>
        </a:xfrm>
      </p:grpSpPr>
      <p:sp>
        <p:nvSpPr>
          <p:cNvPr id="1975" name="Google Shape;1975;g35374ed0bf5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6" name="Google Shape;1976;g35374ed0bf5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558abb5fb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558abb5fb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 Expected Outcomes – Explained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1. Yield Values for 3 Biomass Types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“We will calculate the theoretical energy content (in MJ/kg) of three biomass fuels using their elemental composition. This tells us how much energy each type can produce under perfect combustion.”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2. Real-World Thermal Efficiency Comparison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“We will compare the </a:t>
            </a:r>
            <a:r>
              <a:rPr b="1" lang="en"/>
              <a:t>above theoretical energy values</a:t>
            </a:r>
            <a:r>
              <a:rPr lang="en"/>
              <a:t> with what </a:t>
            </a:r>
            <a:r>
              <a:rPr b="1" lang="en"/>
              <a:t>actual biomass plants produce in the real world</a:t>
            </a:r>
            <a:r>
              <a:rPr lang="en"/>
              <a:t>. Due to energy losses, only less amount theoretical energy is usually converted into usable electricity.”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3. Key Energy Losses Identified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“We will identify why </a:t>
            </a:r>
            <a:r>
              <a:rPr b="1" lang="en"/>
              <a:t>the actual energy is much lower than the calculated values. These losses include</a:t>
            </a:r>
            <a:r>
              <a:rPr lang="en"/>
              <a:t>:”</a:t>
            </a:r>
            <a:endParaRPr/>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
              <a:t>	•	Moisture evaporation from wet biomass</a:t>
            </a:r>
            <a:endParaRPr b="1"/>
          </a:p>
          <a:p>
            <a:pPr indent="0" lvl="0" marL="0" rtl="0" algn="l">
              <a:spcBef>
                <a:spcPts val="0"/>
              </a:spcBef>
              <a:spcAft>
                <a:spcPts val="0"/>
              </a:spcAft>
              <a:buClr>
                <a:schemeClr val="dk1"/>
              </a:buClr>
              <a:buSzPts val="1100"/>
              <a:buFont typeface="Arial"/>
              <a:buNone/>
            </a:pPr>
            <a:r>
              <a:rPr b="1" lang="en"/>
              <a:t>	•	Unburned carbon in ash</a:t>
            </a:r>
            <a:endParaRPr b="1"/>
          </a:p>
          <a:p>
            <a:pPr indent="0" lvl="0" marL="0" rtl="0" algn="l">
              <a:spcBef>
                <a:spcPts val="0"/>
              </a:spcBef>
              <a:spcAft>
                <a:spcPts val="0"/>
              </a:spcAft>
              <a:buClr>
                <a:schemeClr val="dk1"/>
              </a:buClr>
              <a:buSzPts val="1100"/>
              <a:buFont typeface="Arial"/>
              <a:buNone/>
            </a:pPr>
            <a:r>
              <a:rPr b="1" lang="en"/>
              <a:t>	•	Heat lost in flue gases</a:t>
            </a:r>
            <a:endParaRPr b="1"/>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These are the reasons for the gap between potential and reality.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4. Graphs for Visualization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“We will create bar graphs, pie charts, and other visuals to show comparisons of:”</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	Theoretical vs Real Energy</a:t>
            </a:r>
            <a:endParaRPr/>
          </a:p>
          <a:p>
            <a:pPr indent="0" lvl="0" marL="0" rtl="0" algn="l">
              <a:spcBef>
                <a:spcPts val="0"/>
              </a:spcBef>
              <a:spcAft>
                <a:spcPts val="0"/>
              </a:spcAft>
              <a:buClr>
                <a:schemeClr val="dk1"/>
              </a:buClr>
              <a:buSzPts val="1100"/>
              <a:buFont typeface="Arial"/>
              <a:buNone/>
            </a:pPr>
            <a:r>
              <a:rPr lang="en"/>
              <a:t>	•	Energy loss breakdown</a:t>
            </a:r>
            <a:endParaRPr/>
          </a:p>
          <a:p>
            <a:pPr indent="0" lvl="0" marL="0" rtl="0" algn="l">
              <a:spcBef>
                <a:spcPts val="0"/>
              </a:spcBef>
              <a:spcAft>
                <a:spcPts val="0"/>
              </a:spcAft>
              <a:buClr>
                <a:schemeClr val="dk1"/>
              </a:buClr>
              <a:buSzPts val="1100"/>
              <a:buFont typeface="Arial"/>
              <a:buNone/>
            </a:pPr>
            <a:r>
              <a:rPr lang="en"/>
              <a:t>	•	LCOE comparison by biomass type</a:t>
            </a:r>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1" name="Shape 1981"/>
        <p:cNvGrpSpPr/>
        <p:nvPr/>
      </p:nvGrpSpPr>
      <p:grpSpPr>
        <a:xfrm>
          <a:off x="0" y="0"/>
          <a:ext cx="0" cy="0"/>
          <a:chOff x="0" y="0"/>
          <a:chExt cx="0" cy="0"/>
        </a:xfrm>
      </p:grpSpPr>
      <p:sp>
        <p:nvSpPr>
          <p:cNvPr id="1982" name="Google Shape;1982;g2572bee519d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3" name="Google Shape;1983;g2572bee519d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t>Total energy input/day:</a:t>
            </a:r>
            <a:endParaRPr sz="1600"/>
          </a:p>
          <a:p>
            <a:pPr indent="0" lvl="0" marL="0" rtl="0" algn="l">
              <a:spcBef>
                <a:spcPts val="0"/>
              </a:spcBef>
              <a:spcAft>
                <a:spcPts val="0"/>
              </a:spcAft>
              <a:buClr>
                <a:schemeClr val="dk1"/>
              </a:buClr>
              <a:buSzPts val="1100"/>
              <a:buFont typeface="Arial"/>
              <a:buNone/>
            </a:pPr>
            <a:r>
              <a:rPr lang="en" sz="1600"/>
              <a:t>1000 kg × 12.39 MJ/kg = </a:t>
            </a:r>
            <a:r>
              <a:rPr b="1" lang="en" sz="1600"/>
              <a:t>12,390 MJ/day</a:t>
            </a:r>
            <a:endParaRPr b="1" sz="1600"/>
          </a:p>
          <a:p>
            <a:pPr indent="0" lvl="0" marL="0" rtl="0" algn="l">
              <a:spcBef>
                <a:spcPts val="0"/>
              </a:spcBef>
              <a:spcAft>
                <a:spcPts val="0"/>
              </a:spcAft>
              <a:buClr>
                <a:schemeClr val="dk1"/>
              </a:buClr>
              <a:buSzPts val="1100"/>
              <a:buFont typeface="Arial"/>
              <a:buNone/>
            </a:pPr>
            <a:r>
              <a:t/>
            </a:r>
            <a:endParaRPr sz="1600"/>
          </a:p>
          <a:p>
            <a:pPr indent="0" lvl="0" marL="0" rtl="0" algn="l">
              <a:spcBef>
                <a:spcPts val="0"/>
              </a:spcBef>
              <a:spcAft>
                <a:spcPts val="0"/>
              </a:spcAft>
              <a:buClr>
                <a:schemeClr val="dk1"/>
              </a:buClr>
              <a:buSzPts val="1100"/>
              <a:buFont typeface="Arial"/>
              <a:buNone/>
            </a:pPr>
            <a:r>
              <a:rPr lang="en" sz="1600"/>
              <a:t>Useful energy output/day (at 22% efficiency):</a:t>
            </a:r>
            <a:endParaRPr sz="1600"/>
          </a:p>
          <a:p>
            <a:pPr indent="0" lvl="0" marL="0" rtl="0" algn="l">
              <a:spcBef>
                <a:spcPts val="0"/>
              </a:spcBef>
              <a:spcAft>
                <a:spcPts val="0"/>
              </a:spcAft>
              <a:buClr>
                <a:schemeClr val="dk1"/>
              </a:buClr>
              <a:buSzPts val="1100"/>
              <a:buFont typeface="Arial"/>
              <a:buNone/>
            </a:pPr>
            <a:r>
              <a:rPr lang="en" sz="1600"/>
              <a:t>12,390 × 0.22 = </a:t>
            </a:r>
            <a:r>
              <a:rPr b="1" lang="en" sz="1600"/>
              <a:t>2,725.8 MJ/dayz</a:t>
            </a:r>
            <a:endParaRPr b="1" sz="1600"/>
          </a:p>
          <a:p>
            <a:pPr indent="0" lvl="0" marL="0" rtl="0" algn="l">
              <a:spcBef>
                <a:spcPts val="0"/>
              </a:spcBef>
              <a:spcAft>
                <a:spcPts val="0"/>
              </a:spcAft>
              <a:buClr>
                <a:schemeClr val="dk1"/>
              </a:buClr>
              <a:buSzPts val="1100"/>
              <a:buFont typeface="Arial"/>
              <a:buNone/>
            </a:pPr>
            <a:r>
              <a:t/>
            </a:r>
            <a:endParaRPr sz="1600"/>
          </a:p>
          <a:p>
            <a:pPr indent="0" lvl="0" marL="0" rtl="0" algn="l">
              <a:spcBef>
                <a:spcPts val="0"/>
              </a:spcBef>
              <a:spcAft>
                <a:spcPts val="0"/>
              </a:spcAft>
              <a:buClr>
                <a:schemeClr val="dk1"/>
              </a:buClr>
              <a:buSzPts val="1100"/>
              <a:buFont typeface="Arial"/>
              <a:buNone/>
            </a:pPr>
            <a:r>
              <a:rPr lang="en" sz="1600"/>
              <a:t>Convert MJ to kWh:</a:t>
            </a:r>
            <a:endParaRPr sz="1600"/>
          </a:p>
          <a:p>
            <a:pPr indent="0" lvl="0" marL="0" rtl="0" algn="l">
              <a:spcBef>
                <a:spcPts val="0"/>
              </a:spcBef>
              <a:spcAft>
                <a:spcPts val="0"/>
              </a:spcAft>
              <a:buClr>
                <a:schemeClr val="dk1"/>
              </a:buClr>
              <a:buSzPts val="1100"/>
              <a:buFont typeface="Arial"/>
              <a:buNone/>
            </a:pPr>
            <a:r>
              <a:rPr lang="en" sz="1600"/>
              <a:t>1 kWh = 3.6 MJ</a:t>
            </a:r>
            <a:endParaRPr sz="1600"/>
          </a:p>
          <a:p>
            <a:pPr indent="0" lvl="0" marL="0" rtl="0" algn="l">
              <a:spcBef>
                <a:spcPts val="0"/>
              </a:spcBef>
              <a:spcAft>
                <a:spcPts val="0"/>
              </a:spcAft>
              <a:buClr>
                <a:schemeClr val="dk1"/>
              </a:buClr>
              <a:buSzPts val="1100"/>
              <a:buFont typeface="Arial"/>
              <a:buNone/>
            </a:pPr>
            <a:r>
              <a:rPr lang="en" sz="1600"/>
              <a:t>2,725.8 MJ/day ÷ 3.6 = </a:t>
            </a:r>
            <a:r>
              <a:rPr b="1" lang="en" sz="1600"/>
              <a:t>757.17 kWh/day</a:t>
            </a:r>
            <a:endParaRPr b="1" sz="1600"/>
          </a:p>
          <a:p>
            <a:pPr indent="0" lvl="0" marL="0" rtl="0" algn="l">
              <a:spcBef>
                <a:spcPts val="0"/>
              </a:spcBef>
              <a:spcAft>
                <a:spcPts val="0"/>
              </a:spcAft>
              <a:buClr>
                <a:schemeClr val="dk1"/>
              </a:buClr>
              <a:buSzPts val="1100"/>
              <a:buFont typeface="Arial"/>
              <a:buNone/>
            </a:pPr>
            <a:r>
              <a:t/>
            </a:r>
            <a:endParaRPr sz="1600"/>
          </a:p>
          <a:p>
            <a:pPr indent="0" lvl="0" marL="0" rtl="0" algn="l">
              <a:spcBef>
                <a:spcPts val="0"/>
              </a:spcBef>
              <a:spcAft>
                <a:spcPts val="0"/>
              </a:spcAft>
              <a:buClr>
                <a:schemeClr val="dk1"/>
              </a:buClr>
              <a:buSzPts val="1100"/>
              <a:buFont typeface="Arial"/>
              <a:buNone/>
            </a:pPr>
            <a:r>
              <a:rPr lang="en" sz="1600"/>
              <a:t>Annual energy output:</a:t>
            </a:r>
            <a:endParaRPr sz="1600"/>
          </a:p>
          <a:p>
            <a:pPr indent="0" lvl="0" marL="0" rtl="0" algn="l">
              <a:spcBef>
                <a:spcPts val="0"/>
              </a:spcBef>
              <a:spcAft>
                <a:spcPts val="0"/>
              </a:spcAft>
              <a:buClr>
                <a:schemeClr val="dk1"/>
              </a:buClr>
              <a:buSzPts val="1100"/>
              <a:buFont typeface="Arial"/>
              <a:buNone/>
            </a:pPr>
            <a:r>
              <a:rPr lang="en" sz="1600"/>
              <a:t>757.17 × 330 days = </a:t>
            </a:r>
            <a:r>
              <a:rPr b="1" lang="en" sz="1600"/>
              <a:t>249,867 kWh/year</a:t>
            </a:r>
            <a:endParaRPr b="1" sz="1600"/>
          </a:p>
          <a:p>
            <a:pPr indent="0" lvl="0" marL="0" rtl="0" algn="l">
              <a:spcBef>
                <a:spcPts val="0"/>
              </a:spcBef>
              <a:spcAft>
                <a:spcPts val="0"/>
              </a:spcAft>
              <a:buNone/>
            </a:pPr>
            <a:r>
              <a:t/>
            </a:r>
            <a:endParaRPr b="1" sz="16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8" name="Shape 1988"/>
        <p:cNvGrpSpPr/>
        <p:nvPr/>
      </p:nvGrpSpPr>
      <p:grpSpPr>
        <a:xfrm>
          <a:off x="0" y="0"/>
          <a:ext cx="0" cy="0"/>
          <a:chOff x="0" y="0"/>
          <a:chExt cx="0" cy="0"/>
        </a:xfrm>
      </p:grpSpPr>
      <p:sp>
        <p:nvSpPr>
          <p:cNvPr id="1989" name="Google Shape;1989;g2572bee519d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0" name="Google Shape;1990;g2572bee519d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7" name="Shape 1997"/>
        <p:cNvGrpSpPr/>
        <p:nvPr/>
      </p:nvGrpSpPr>
      <p:grpSpPr>
        <a:xfrm>
          <a:off x="0" y="0"/>
          <a:ext cx="0" cy="0"/>
          <a:chOff x="0" y="0"/>
          <a:chExt cx="0" cy="0"/>
        </a:xfrm>
      </p:grpSpPr>
      <p:sp>
        <p:nvSpPr>
          <p:cNvPr id="1998" name="Google Shape;1998;g2572bee519d_0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9" name="Google Shape;1999;g2572bee519d_0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7" name="Shape 2027"/>
        <p:cNvGrpSpPr/>
        <p:nvPr/>
      </p:nvGrpSpPr>
      <p:grpSpPr>
        <a:xfrm>
          <a:off x="0" y="0"/>
          <a:ext cx="0" cy="0"/>
          <a:chOff x="0" y="0"/>
          <a:chExt cx="0" cy="0"/>
        </a:xfrm>
      </p:grpSpPr>
      <p:sp>
        <p:nvSpPr>
          <p:cNvPr id="2028" name="Google Shape;2028;g35374ed0bf5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9" name="Google Shape;2029;g35374ed0bf5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Biomass energy isn’t just a theory—it’s already being applied globally in several impactful ways:</a:t>
            </a:r>
            <a:endParaRPr sz="1400">
              <a:solidFill>
                <a:schemeClr val="dk1"/>
              </a:solidFill>
            </a:endParaRPr>
          </a:p>
          <a:p>
            <a:pPr indent="-317500" lvl="0" marL="457200" rtl="0" algn="l">
              <a:lnSpc>
                <a:spcPct val="115000"/>
              </a:lnSpc>
              <a:spcBef>
                <a:spcPts val="1200"/>
              </a:spcBef>
              <a:spcAft>
                <a:spcPts val="0"/>
              </a:spcAft>
              <a:buClr>
                <a:schemeClr val="dk1"/>
              </a:buClr>
              <a:buSzPts val="1400"/>
              <a:buAutoNum type="arabicPeriod"/>
            </a:pPr>
            <a:r>
              <a:rPr b="1" lang="en" sz="1400">
                <a:solidFill>
                  <a:schemeClr val="dk1"/>
                </a:solidFill>
              </a:rPr>
              <a:t>Biomass Power Plants</a:t>
            </a:r>
            <a:br>
              <a:rPr b="1" lang="en" sz="1400">
                <a:solidFill>
                  <a:schemeClr val="dk1"/>
                </a:solidFill>
              </a:rPr>
            </a:br>
            <a:endParaRPr b="1" sz="1400">
              <a:solidFill>
                <a:schemeClr val="dk1"/>
              </a:solidFill>
            </a:endParaRPr>
          </a:p>
          <a:p>
            <a:pPr indent="-317500" lvl="1" marL="914400" rtl="0" algn="l">
              <a:lnSpc>
                <a:spcPct val="115000"/>
              </a:lnSpc>
              <a:spcBef>
                <a:spcPts val="0"/>
              </a:spcBef>
              <a:spcAft>
                <a:spcPts val="0"/>
              </a:spcAft>
              <a:buClr>
                <a:schemeClr val="dk1"/>
              </a:buClr>
              <a:buSzPts val="1400"/>
              <a:buChar char="○"/>
            </a:pPr>
            <a:r>
              <a:rPr lang="en" sz="1400">
                <a:solidFill>
                  <a:schemeClr val="dk1"/>
                </a:solidFill>
              </a:rPr>
              <a:t>These are widely used in countries like </a:t>
            </a:r>
            <a:r>
              <a:rPr b="1" lang="en" sz="1400">
                <a:solidFill>
                  <a:schemeClr val="dk1"/>
                </a:solidFill>
              </a:rPr>
              <a:t>India</a:t>
            </a:r>
            <a:r>
              <a:rPr lang="en" sz="1400">
                <a:solidFill>
                  <a:schemeClr val="dk1"/>
                </a:solidFill>
              </a:rPr>
              <a:t>, </a:t>
            </a:r>
            <a:r>
              <a:rPr b="1" lang="en" sz="1400">
                <a:solidFill>
                  <a:schemeClr val="dk1"/>
                </a:solidFill>
              </a:rPr>
              <a:t>Brazil</a:t>
            </a:r>
            <a:r>
              <a:rPr lang="en" sz="1400">
                <a:solidFill>
                  <a:schemeClr val="dk1"/>
                </a:solidFill>
              </a:rPr>
              <a:t>, and the </a:t>
            </a:r>
            <a:r>
              <a:rPr b="1" lang="en" sz="1400">
                <a:solidFill>
                  <a:schemeClr val="dk1"/>
                </a:solidFill>
              </a:rPr>
              <a:t>U.S.</a:t>
            </a:r>
            <a:r>
              <a:rPr lang="en" sz="1400">
                <a:solidFill>
                  <a:schemeClr val="dk1"/>
                </a:solidFill>
              </a:rPr>
              <a:t>,</a:t>
            </a:r>
            <a:br>
              <a:rPr lang="en" sz="1400">
                <a:solidFill>
                  <a:schemeClr val="dk1"/>
                </a:solidFill>
              </a:rPr>
            </a:br>
            <a:endParaRPr sz="1400">
              <a:solidFill>
                <a:schemeClr val="dk1"/>
              </a:solidFill>
            </a:endParaRPr>
          </a:p>
          <a:p>
            <a:pPr indent="-317500" lvl="1" marL="914400" rtl="0" algn="l">
              <a:lnSpc>
                <a:spcPct val="115000"/>
              </a:lnSpc>
              <a:spcBef>
                <a:spcPts val="0"/>
              </a:spcBef>
              <a:spcAft>
                <a:spcPts val="0"/>
              </a:spcAft>
              <a:buClr>
                <a:schemeClr val="dk1"/>
              </a:buClr>
              <a:buSzPts val="1400"/>
              <a:buChar char="○"/>
            </a:pPr>
            <a:r>
              <a:rPr lang="en" sz="1400">
                <a:solidFill>
                  <a:schemeClr val="dk1"/>
                </a:solidFill>
              </a:rPr>
              <a:t>Especially in rural electrification and industrial heat generation.</a:t>
            </a:r>
            <a:br>
              <a:rPr lang="en" sz="1400">
                <a:solidFill>
                  <a:schemeClr val="dk1"/>
                </a:solidFill>
              </a:rPr>
            </a:br>
            <a:endParaRPr sz="1400">
              <a:solidFill>
                <a:schemeClr val="dk1"/>
              </a:solidFill>
            </a:endParaRPr>
          </a:p>
          <a:p>
            <a:pPr indent="-317500" lvl="1" marL="914400" rtl="0" algn="l">
              <a:lnSpc>
                <a:spcPct val="115000"/>
              </a:lnSpc>
              <a:spcBef>
                <a:spcPts val="0"/>
              </a:spcBef>
              <a:spcAft>
                <a:spcPts val="0"/>
              </a:spcAft>
              <a:buClr>
                <a:schemeClr val="dk1"/>
              </a:buClr>
              <a:buSzPts val="1400"/>
              <a:buChar char="○"/>
            </a:pPr>
            <a:r>
              <a:rPr lang="en" sz="1400">
                <a:solidFill>
                  <a:schemeClr val="dk1"/>
                </a:solidFill>
              </a:rPr>
              <a:t>Technologies include </a:t>
            </a:r>
            <a:r>
              <a:rPr b="1" lang="en" sz="1400">
                <a:solidFill>
                  <a:schemeClr val="dk1"/>
                </a:solidFill>
              </a:rPr>
              <a:t>direct combustion</a:t>
            </a:r>
            <a:r>
              <a:rPr lang="en" sz="1400">
                <a:solidFill>
                  <a:schemeClr val="dk1"/>
                </a:solidFill>
              </a:rPr>
              <a:t>, </a:t>
            </a:r>
            <a:r>
              <a:rPr b="1" lang="en" sz="1400">
                <a:solidFill>
                  <a:schemeClr val="dk1"/>
                </a:solidFill>
              </a:rPr>
              <a:t>co-firing</a:t>
            </a:r>
            <a:r>
              <a:rPr lang="en" sz="1400">
                <a:solidFill>
                  <a:schemeClr val="dk1"/>
                </a:solidFill>
              </a:rPr>
              <a:t>, </a:t>
            </a:r>
            <a:r>
              <a:rPr b="1" lang="en" sz="1400">
                <a:solidFill>
                  <a:schemeClr val="dk1"/>
                </a:solidFill>
              </a:rPr>
              <a:t>gasification</a:t>
            </a:r>
            <a:r>
              <a:rPr lang="en" sz="1400">
                <a:solidFill>
                  <a:schemeClr val="dk1"/>
                </a:solidFill>
              </a:rPr>
              <a:t>, and </a:t>
            </a:r>
            <a:r>
              <a:rPr b="1" lang="en" sz="1400">
                <a:solidFill>
                  <a:schemeClr val="dk1"/>
                </a:solidFill>
              </a:rPr>
              <a:t>CHP systems</a:t>
            </a:r>
            <a:r>
              <a:rPr lang="en" sz="1400">
                <a:solidFill>
                  <a:schemeClr val="dk1"/>
                </a:solidFill>
              </a:rPr>
              <a:t>.</a:t>
            </a:r>
            <a:br>
              <a:rPr lang="en" sz="1400">
                <a:solidFill>
                  <a:schemeClr val="dk1"/>
                </a:solidFill>
              </a:rPr>
            </a:br>
            <a:endParaRPr sz="1400">
              <a:solidFill>
                <a:schemeClr val="dk1"/>
              </a:solidFill>
            </a:endParaRPr>
          </a:p>
          <a:p>
            <a:pPr indent="0" lvl="0" marL="457200" rtl="0" algn="l">
              <a:lnSpc>
                <a:spcPct val="115000"/>
              </a:lnSpc>
              <a:spcBef>
                <a:spcPts val="1200"/>
              </a:spcBef>
              <a:spcAft>
                <a:spcPts val="0"/>
              </a:spcAft>
              <a:buNone/>
            </a:pPr>
            <a:r>
              <a:t/>
            </a:r>
            <a:endParaRPr sz="1400">
              <a:solidFill>
                <a:schemeClr val="dk1"/>
              </a:solidFill>
            </a:endParaRPr>
          </a:p>
          <a:p>
            <a:pPr indent="-317500" lvl="0" marL="457200" rtl="0" algn="l">
              <a:lnSpc>
                <a:spcPct val="115000"/>
              </a:lnSpc>
              <a:spcBef>
                <a:spcPts val="1200"/>
              </a:spcBef>
              <a:spcAft>
                <a:spcPts val="0"/>
              </a:spcAft>
              <a:buClr>
                <a:schemeClr val="dk1"/>
              </a:buClr>
              <a:buSzPts val="1400"/>
              <a:buAutoNum type="arabicPeriod"/>
            </a:pPr>
            <a:r>
              <a:rPr b="1" lang="en" sz="1400">
                <a:solidFill>
                  <a:schemeClr val="dk1"/>
                </a:solidFill>
              </a:rPr>
              <a:t>Municipal Solid Waste (MSW) Combustion</a:t>
            </a:r>
            <a:br>
              <a:rPr b="1" lang="en" sz="1400">
                <a:solidFill>
                  <a:schemeClr val="dk1"/>
                </a:solidFill>
              </a:rPr>
            </a:br>
            <a:endParaRPr b="1" sz="1400">
              <a:solidFill>
                <a:schemeClr val="dk1"/>
              </a:solidFill>
            </a:endParaRPr>
          </a:p>
          <a:p>
            <a:pPr indent="-317500" lvl="1" marL="914400" rtl="0" algn="l">
              <a:lnSpc>
                <a:spcPct val="115000"/>
              </a:lnSpc>
              <a:spcBef>
                <a:spcPts val="0"/>
              </a:spcBef>
              <a:spcAft>
                <a:spcPts val="0"/>
              </a:spcAft>
              <a:buClr>
                <a:schemeClr val="dk1"/>
              </a:buClr>
              <a:buSzPts val="1400"/>
              <a:buChar char="○"/>
            </a:pPr>
            <a:r>
              <a:rPr lang="en" sz="1400">
                <a:solidFill>
                  <a:schemeClr val="dk1"/>
                </a:solidFill>
              </a:rPr>
              <a:t>Urban waste is processed in incineration plants to recover energy while also reducing landfill volumes.</a:t>
            </a:r>
            <a:br>
              <a:rPr lang="en" sz="1400">
                <a:solidFill>
                  <a:schemeClr val="dk1"/>
                </a:solidFill>
              </a:rPr>
            </a:br>
            <a:endParaRPr sz="1400">
              <a:solidFill>
                <a:schemeClr val="dk1"/>
              </a:solidFill>
            </a:endParaRPr>
          </a:p>
          <a:p>
            <a:pPr indent="-317500" lvl="1" marL="914400" rtl="0" algn="l">
              <a:lnSpc>
                <a:spcPct val="115000"/>
              </a:lnSpc>
              <a:spcBef>
                <a:spcPts val="0"/>
              </a:spcBef>
              <a:spcAft>
                <a:spcPts val="0"/>
              </a:spcAft>
              <a:buClr>
                <a:schemeClr val="dk1"/>
              </a:buClr>
              <a:buSzPts val="1400"/>
              <a:buChar char="○"/>
            </a:pPr>
            <a:r>
              <a:rPr lang="en" sz="1400">
                <a:solidFill>
                  <a:schemeClr val="dk1"/>
                </a:solidFill>
              </a:rPr>
              <a:t>This method serves both energy generation and waste management goals.</a:t>
            </a:r>
            <a:br>
              <a:rPr lang="en" sz="1400">
                <a:solidFill>
                  <a:schemeClr val="dk1"/>
                </a:solidFill>
              </a:rPr>
            </a:br>
            <a:endParaRPr sz="1400">
              <a:solidFill>
                <a:schemeClr val="dk1"/>
              </a:solidFill>
            </a:endParaRPr>
          </a:p>
          <a:p>
            <a:pPr indent="0" lvl="0" marL="457200" rtl="0" algn="l">
              <a:lnSpc>
                <a:spcPct val="115000"/>
              </a:lnSpc>
              <a:spcBef>
                <a:spcPts val="1200"/>
              </a:spcBef>
              <a:spcAft>
                <a:spcPts val="0"/>
              </a:spcAft>
              <a:buNone/>
            </a:pPr>
            <a:r>
              <a:t/>
            </a:r>
            <a:endParaRPr sz="1400">
              <a:solidFill>
                <a:schemeClr val="dk1"/>
              </a:solidFill>
            </a:endParaRPr>
          </a:p>
          <a:p>
            <a:pPr indent="0" lvl="0" marL="0" rtl="0" algn="l">
              <a:spcBef>
                <a:spcPts val="1200"/>
              </a:spcBef>
              <a:spcAft>
                <a:spcPts val="0"/>
              </a:spcAft>
              <a:buNone/>
            </a:pPr>
            <a:r>
              <a:t/>
            </a:r>
            <a:endParaRPr sz="14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4" name="Shape 2034"/>
        <p:cNvGrpSpPr/>
        <p:nvPr/>
      </p:nvGrpSpPr>
      <p:grpSpPr>
        <a:xfrm>
          <a:off x="0" y="0"/>
          <a:ext cx="0" cy="0"/>
          <a:chOff x="0" y="0"/>
          <a:chExt cx="0" cy="0"/>
        </a:xfrm>
      </p:grpSpPr>
      <p:sp>
        <p:nvSpPr>
          <p:cNvPr id="2035" name="Google Shape;2035;g35374ed0bf5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6" name="Google Shape;2036;g35374ed0bf5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chemeClr val="dk1"/>
              </a:buClr>
              <a:buSzPts val="1400"/>
              <a:buAutoNum type="arabicPeriod"/>
            </a:pPr>
            <a:r>
              <a:rPr b="1" lang="en" sz="1400">
                <a:solidFill>
                  <a:schemeClr val="dk1"/>
                </a:solidFill>
              </a:rPr>
              <a:t>Agricultural Waste-to-Energy Systems</a:t>
            </a:r>
            <a:br>
              <a:rPr b="1" lang="en" sz="1400">
                <a:solidFill>
                  <a:schemeClr val="dk1"/>
                </a:solidFill>
              </a:rPr>
            </a:br>
            <a:endParaRPr b="1" sz="1400">
              <a:solidFill>
                <a:schemeClr val="dk1"/>
              </a:solidFill>
            </a:endParaRPr>
          </a:p>
          <a:p>
            <a:pPr indent="-317500" lvl="1" marL="914400" rtl="0" algn="l">
              <a:lnSpc>
                <a:spcPct val="115000"/>
              </a:lnSpc>
              <a:spcBef>
                <a:spcPts val="0"/>
              </a:spcBef>
              <a:spcAft>
                <a:spcPts val="0"/>
              </a:spcAft>
              <a:buClr>
                <a:schemeClr val="dk1"/>
              </a:buClr>
              <a:buSzPts val="1400"/>
              <a:buChar char="○"/>
            </a:pPr>
            <a:r>
              <a:rPr lang="en" sz="1400">
                <a:solidFill>
                  <a:schemeClr val="dk1"/>
                </a:solidFill>
              </a:rPr>
              <a:t>In regions with large agro-industrial activity, residues like </a:t>
            </a:r>
            <a:r>
              <a:rPr b="1" lang="en" sz="1400">
                <a:solidFill>
                  <a:schemeClr val="dk1"/>
                </a:solidFill>
              </a:rPr>
              <a:t>rice husk</a:t>
            </a:r>
            <a:r>
              <a:rPr lang="en" sz="1400">
                <a:solidFill>
                  <a:schemeClr val="dk1"/>
                </a:solidFill>
              </a:rPr>
              <a:t>, </a:t>
            </a:r>
            <a:r>
              <a:rPr b="1" lang="en" sz="1400">
                <a:solidFill>
                  <a:schemeClr val="dk1"/>
                </a:solidFill>
              </a:rPr>
              <a:t>bagasse</a:t>
            </a:r>
            <a:r>
              <a:rPr lang="en" sz="1400">
                <a:solidFill>
                  <a:schemeClr val="dk1"/>
                </a:solidFill>
              </a:rPr>
              <a:t>, and </a:t>
            </a:r>
            <a:r>
              <a:rPr b="1" lang="en" sz="1400">
                <a:solidFill>
                  <a:schemeClr val="dk1"/>
                </a:solidFill>
              </a:rPr>
              <a:t>coconut shells</a:t>
            </a:r>
            <a:r>
              <a:rPr lang="en" sz="1400">
                <a:solidFill>
                  <a:schemeClr val="dk1"/>
                </a:solidFill>
              </a:rPr>
              <a:t> are being converted into both electricity and useful heat.</a:t>
            </a:r>
            <a:br>
              <a:rPr lang="en" sz="1400">
                <a:solidFill>
                  <a:schemeClr val="dk1"/>
                </a:solidFill>
              </a:rPr>
            </a:b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1" name="Shape 2041"/>
        <p:cNvGrpSpPr/>
        <p:nvPr/>
      </p:nvGrpSpPr>
      <p:grpSpPr>
        <a:xfrm>
          <a:off x="0" y="0"/>
          <a:ext cx="0" cy="0"/>
          <a:chOff x="0" y="0"/>
          <a:chExt cx="0" cy="0"/>
        </a:xfrm>
      </p:grpSpPr>
      <p:sp>
        <p:nvSpPr>
          <p:cNvPr id="2042" name="Google Shape;2042;g35374ed0bf5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3" name="Google Shape;2043;g35374ed0bf5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400">
                <a:solidFill>
                  <a:schemeClr val="dk1"/>
                </a:solidFill>
              </a:rPr>
              <a:t>Municipal Solid Waste (MSW) Combustion</a:t>
            </a:r>
            <a:endParaRPr b="1" sz="1400">
              <a:solidFill>
                <a:schemeClr val="dk1"/>
              </a:solidFill>
            </a:endParaRPr>
          </a:p>
          <a:p>
            <a:pPr indent="-317500" lvl="0" marL="457200" rtl="0" algn="l">
              <a:lnSpc>
                <a:spcPct val="115000"/>
              </a:lnSpc>
              <a:spcBef>
                <a:spcPts val="1200"/>
              </a:spcBef>
              <a:spcAft>
                <a:spcPts val="0"/>
              </a:spcAft>
              <a:buClr>
                <a:schemeClr val="dk1"/>
              </a:buClr>
              <a:buSzPts val="1400"/>
              <a:buChar char="●"/>
            </a:pPr>
            <a:r>
              <a:rPr lang="en" sz="1400">
                <a:solidFill>
                  <a:schemeClr val="dk1"/>
                </a:solidFill>
              </a:rPr>
              <a:t>Urban waste is processed in incineration plants to recover energy while also reducing landfill volumes.</a:t>
            </a:r>
            <a:br>
              <a:rPr lang="en" sz="1400">
                <a:solidFill>
                  <a:schemeClr val="dk1"/>
                </a:solidFill>
              </a:rPr>
            </a:b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rPr>
              <a:t>This method serves both energy generation and waste management goals.</a:t>
            </a:r>
            <a:endParaRPr sz="1400">
              <a:solidFill>
                <a:schemeClr val="dk1"/>
              </a:solidFill>
            </a:endParaRPr>
          </a:p>
          <a:p>
            <a:pPr indent="0" lvl="0" marL="0" rtl="0" algn="l">
              <a:lnSpc>
                <a:spcPct val="115000"/>
              </a:lnSpc>
              <a:spcBef>
                <a:spcPts val="1200"/>
              </a:spcBef>
              <a:spcAft>
                <a:spcPts val="1200"/>
              </a:spcAft>
              <a:buNone/>
            </a:pPr>
            <a:r>
              <a:t/>
            </a:r>
            <a:endParaRPr b="1" sz="1700">
              <a:solidFill>
                <a:schemeClr val="dk1"/>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8" name="Shape 2048"/>
        <p:cNvGrpSpPr/>
        <p:nvPr/>
      </p:nvGrpSpPr>
      <p:grpSpPr>
        <a:xfrm>
          <a:off x="0" y="0"/>
          <a:ext cx="0" cy="0"/>
          <a:chOff x="0" y="0"/>
          <a:chExt cx="0" cy="0"/>
        </a:xfrm>
      </p:grpSpPr>
      <p:sp>
        <p:nvSpPr>
          <p:cNvPr id="2049" name="Google Shape;2049;g35374ed0bf5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0" name="Google Shape;2050;g35374ed0bf5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chemeClr val="dk1"/>
              </a:buClr>
              <a:buSzPts val="1400"/>
              <a:buAutoNum type="arabicPeriod"/>
            </a:pPr>
            <a:r>
              <a:rPr b="1" lang="en" sz="1400">
                <a:solidFill>
                  <a:schemeClr val="dk1"/>
                </a:solidFill>
              </a:rPr>
              <a:t>Cogeneration Systems</a:t>
            </a:r>
            <a:br>
              <a:rPr b="1" lang="en" sz="1400">
                <a:solidFill>
                  <a:schemeClr val="dk1"/>
                </a:solidFill>
              </a:rPr>
            </a:br>
            <a:endParaRPr b="1" sz="1400">
              <a:solidFill>
                <a:schemeClr val="dk1"/>
              </a:solidFill>
            </a:endParaRPr>
          </a:p>
          <a:p>
            <a:pPr indent="-317500" lvl="1" marL="914400" rtl="0" algn="l">
              <a:lnSpc>
                <a:spcPct val="115000"/>
              </a:lnSpc>
              <a:spcBef>
                <a:spcPts val="0"/>
              </a:spcBef>
              <a:spcAft>
                <a:spcPts val="0"/>
              </a:spcAft>
              <a:buClr>
                <a:schemeClr val="dk1"/>
              </a:buClr>
              <a:buSzPts val="1400"/>
              <a:buChar char="○"/>
            </a:pPr>
            <a:r>
              <a:rPr lang="en" sz="1400">
                <a:solidFill>
                  <a:schemeClr val="dk1"/>
                </a:solidFill>
              </a:rPr>
              <a:t>Common in </a:t>
            </a:r>
            <a:r>
              <a:rPr b="1" lang="en" sz="1400">
                <a:solidFill>
                  <a:schemeClr val="dk1"/>
                </a:solidFill>
              </a:rPr>
              <a:t>sugar mills</a:t>
            </a:r>
            <a:r>
              <a:rPr lang="en" sz="1400">
                <a:solidFill>
                  <a:schemeClr val="dk1"/>
                </a:solidFill>
              </a:rPr>
              <a:t> and </a:t>
            </a:r>
            <a:r>
              <a:rPr b="1" lang="en" sz="1400">
                <a:solidFill>
                  <a:schemeClr val="dk1"/>
                </a:solidFill>
              </a:rPr>
              <a:t>paper factories</a:t>
            </a:r>
            <a:r>
              <a:rPr lang="en" sz="1400">
                <a:solidFill>
                  <a:schemeClr val="dk1"/>
                </a:solidFill>
              </a:rPr>
              <a:t>, cogeneration using biomass can push total plant efficiency to </a:t>
            </a:r>
            <a:r>
              <a:rPr b="1" lang="en" sz="1400">
                <a:solidFill>
                  <a:schemeClr val="dk1"/>
                </a:solidFill>
              </a:rPr>
              <a:t>over 60%</a:t>
            </a:r>
            <a:r>
              <a:rPr lang="en" sz="1400">
                <a:solidFill>
                  <a:schemeClr val="dk1"/>
                </a:solidFill>
              </a:rPr>
              <a:t>, as it produces both electricity and heat simultaneously</a:t>
            </a:r>
            <a:endParaRPr sz="14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5" name="Shape 2055"/>
        <p:cNvGrpSpPr/>
        <p:nvPr/>
      </p:nvGrpSpPr>
      <p:grpSpPr>
        <a:xfrm>
          <a:off x="0" y="0"/>
          <a:ext cx="0" cy="0"/>
          <a:chOff x="0" y="0"/>
          <a:chExt cx="0" cy="0"/>
        </a:xfrm>
      </p:grpSpPr>
      <p:sp>
        <p:nvSpPr>
          <p:cNvPr id="2056" name="Google Shape;2056;g35374ed0bf5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7" name="Google Shape;2057;g35374ed0bf5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chemeClr val="dk1"/>
              </a:buClr>
              <a:buSzPts val="1400"/>
              <a:buAutoNum type="arabicPeriod"/>
            </a:pPr>
            <a:r>
              <a:rPr b="1" lang="en" sz="1400">
                <a:solidFill>
                  <a:schemeClr val="dk1"/>
                </a:solidFill>
              </a:rPr>
              <a:t>District Heating Systems</a:t>
            </a:r>
            <a:br>
              <a:rPr b="1" lang="en" sz="1400">
                <a:solidFill>
                  <a:schemeClr val="dk1"/>
                </a:solidFill>
              </a:rPr>
            </a:br>
            <a:endParaRPr b="1" sz="1400">
              <a:solidFill>
                <a:schemeClr val="dk1"/>
              </a:solidFill>
            </a:endParaRPr>
          </a:p>
          <a:p>
            <a:pPr indent="-317500" lvl="1" marL="914400" rtl="0" algn="l">
              <a:lnSpc>
                <a:spcPct val="115000"/>
              </a:lnSpc>
              <a:spcBef>
                <a:spcPts val="0"/>
              </a:spcBef>
              <a:spcAft>
                <a:spcPts val="0"/>
              </a:spcAft>
              <a:buClr>
                <a:schemeClr val="dk1"/>
              </a:buClr>
              <a:buSzPts val="1400"/>
              <a:buChar char="○"/>
            </a:pPr>
            <a:r>
              <a:rPr lang="en" sz="1400">
                <a:solidFill>
                  <a:schemeClr val="dk1"/>
                </a:solidFill>
              </a:rPr>
              <a:t>In </a:t>
            </a:r>
            <a:r>
              <a:rPr b="1" lang="en" sz="1400">
                <a:solidFill>
                  <a:schemeClr val="dk1"/>
                </a:solidFill>
              </a:rPr>
              <a:t>European countries</a:t>
            </a:r>
            <a:r>
              <a:rPr lang="en" sz="1400">
                <a:solidFill>
                  <a:schemeClr val="dk1"/>
                </a:solidFill>
              </a:rPr>
              <a:t>, biomass-fueled plants are used to heat entire neighborhoods or small towns, offering a sustainable and local solution for thermal energy needs</a:t>
            </a:r>
            <a:endParaRPr sz="14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2" name="Shape 2062"/>
        <p:cNvGrpSpPr/>
        <p:nvPr/>
      </p:nvGrpSpPr>
      <p:grpSpPr>
        <a:xfrm>
          <a:off x="0" y="0"/>
          <a:ext cx="0" cy="0"/>
          <a:chOff x="0" y="0"/>
          <a:chExt cx="0" cy="0"/>
        </a:xfrm>
      </p:grpSpPr>
      <p:sp>
        <p:nvSpPr>
          <p:cNvPr id="2063" name="Google Shape;2063;g35374ed0bf5_0_1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4" name="Google Shape;2064;g35374ed0bf5_0_1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9" name="Shape 2069"/>
        <p:cNvGrpSpPr/>
        <p:nvPr/>
      </p:nvGrpSpPr>
      <p:grpSpPr>
        <a:xfrm>
          <a:off x="0" y="0"/>
          <a:ext cx="0" cy="0"/>
          <a:chOff x="0" y="0"/>
          <a:chExt cx="0" cy="0"/>
        </a:xfrm>
      </p:grpSpPr>
      <p:sp>
        <p:nvSpPr>
          <p:cNvPr id="2070" name="Google Shape;2070;g35374ed0bf5_0_1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1" name="Google Shape;2071;g35374ed0bf5_0_1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conclusion:</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There's a clear </a:t>
            </a:r>
            <a:r>
              <a:rPr b="1" lang="en">
                <a:solidFill>
                  <a:schemeClr val="dk1"/>
                </a:solidFill>
              </a:rPr>
              <a:t>gap between theoretical and actual output</a:t>
            </a:r>
            <a:r>
              <a:rPr lang="en">
                <a:solidFill>
                  <a:schemeClr val="dk1"/>
                </a:solidFill>
              </a:rPr>
              <a:t>, mainly due to </a:t>
            </a:r>
            <a:r>
              <a:rPr b="1" lang="en">
                <a:solidFill>
                  <a:schemeClr val="dk1"/>
                </a:solidFill>
              </a:rPr>
              <a:t>real-world inefficiencies</a:t>
            </a:r>
            <a:r>
              <a:rPr lang="en">
                <a:solidFill>
                  <a:schemeClr val="dk1"/>
                </a:solidFill>
              </a:rPr>
              <a:t>.</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Moisture and unburned carbon</a:t>
            </a:r>
            <a:r>
              <a:rPr lang="en">
                <a:solidFill>
                  <a:schemeClr val="dk1"/>
                </a:solidFill>
              </a:rPr>
              <a:t> are major loss contributors.</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Among the options, </a:t>
            </a:r>
            <a:r>
              <a:rPr b="1" lang="en">
                <a:solidFill>
                  <a:schemeClr val="dk1"/>
                </a:solidFill>
              </a:rPr>
              <a:t>bagasse performs best</a:t>
            </a:r>
            <a:r>
              <a:rPr lang="en">
                <a:solidFill>
                  <a:schemeClr val="dk1"/>
                </a:solidFill>
              </a:rPr>
              <a:t>—it’s both </a:t>
            </a:r>
            <a:r>
              <a:rPr b="1" lang="en">
                <a:solidFill>
                  <a:schemeClr val="dk1"/>
                </a:solidFill>
              </a:rPr>
              <a:t>cost-effective and efficient</a:t>
            </a:r>
            <a:r>
              <a:rPr lang="en">
                <a:solidFill>
                  <a:schemeClr val="dk1"/>
                </a:solidFill>
              </a:rPr>
              <a:t>.</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Drying and smart controls</a:t>
            </a:r>
            <a:r>
              <a:rPr lang="en">
                <a:solidFill>
                  <a:schemeClr val="dk1"/>
                </a:solidFill>
              </a:rPr>
              <a:t> can help improve energy recovery and ROI.</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Overall, this study supports </a:t>
            </a:r>
            <a:r>
              <a:rPr b="1" lang="en">
                <a:solidFill>
                  <a:schemeClr val="dk1"/>
                </a:solidFill>
              </a:rPr>
              <a:t>smarter feedstock selection and system optimization</a:t>
            </a:r>
            <a:r>
              <a:rPr lang="en">
                <a:solidFill>
                  <a:schemeClr val="dk1"/>
                </a:solidFill>
              </a:rPr>
              <a:t> for better biomass energy systems."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572bee519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572bee519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1. ✅ IRENA &amp; ETSAP (2015) – Technology Brief E05: Biomass for Heat and Power</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What It Contains:</a:t>
            </a:r>
            <a:endParaRPr/>
          </a:p>
          <a:p>
            <a:pPr indent="0" lvl="0" marL="0" rtl="0" algn="l">
              <a:spcBef>
                <a:spcPts val="0"/>
              </a:spcBef>
              <a:spcAft>
                <a:spcPts val="0"/>
              </a:spcAft>
              <a:buClr>
                <a:schemeClr val="dk1"/>
              </a:buClr>
              <a:buSzPts val="1100"/>
              <a:buFont typeface="Arial"/>
              <a:buNone/>
            </a:pPr>
            <a:r>
              <a:rPr lang="en"/>
              <a:t>	•	Detailed analysis of </a:t>
            </a:r>
            <a:r>
              <a:rPr b="1" lang="en"/>
              <a:t>biomass combustion technologies</a:t>
            </a:r>
            <a:r>
              <a:rPr lang="en"/>
              <a:t>, including direct combustion, gasification, and CHP.</a:t>
            </a:r>
            <a:endParaRPr/>
          </a:p>
          <a:p>
            <a:pPr indent="0" lvl="0" marL="0" rtl="0" algn="l">
              <a:spcBef>
                <a:spcPts val="0"/>
              </a:spcBef>
              <a:spcAft>
                <a:spcPts val="0"/>
              </a:spcAft>
              <a:buClr>
                <a:schemeClr val="dk1"/>
              </a:buClr>
              <a:buSzPts val="1100"/>
              <a:buFont typeface="Arial"/>
              <a:buNone/>
            </a:pPr>
            <a:r>
              <a:rPr lang="en"/>
              <a:t>	•	Information on </a:t>
            </a:r>
            <a:r>
              <a:rPr b="1" lang="en"/>
              <a:t>technical performance</a:t>
            </a:r>
            <a:r>
              <a:rPr lang="en"/>
              <a:t> (efficiency, emissions).</a:t>
            </a:r>
            <a:endParaRPr/>
          </a:p>
          <a:p>
            <a:pPr indent="0" lvl="0" marL="0" rtl="0" algn="l">
              <a:spcBef>
                <a:spcPts val="0"/>
              </a:spcBef>
              <a:spcAft>
                <a:spcPts val="0"/>
              </a:spcAft>
              <a:buClr>
                <a:schemeClr val="dk1"/>
              </a:buClr>
              <a:buSzPts val="1100"/>
              <a:buFont typeface="Arial"/>
              <a:buNone/>
            </a:pPr>
            <a:r>
              <a:rPr lang="en"/>
              <a:t>	•	</a:t>
            </a:r>
            <a:r>
              <a:rPr b="1" lang="en"/>
              <a:t>Comparison of different feedstocks </a:t>
            </a:r>
            <a:r>
              <a:rPr lang="en"/>
              <a:t>(wood, rice husk, bagasse).</a:t>
            </a:r>
            <a:endParaRPr/>
          </a:p>
          <a:p>
            <a:pPr indent="0" lvl="0" marL="0" rtl="0" algn="l">
              <a:spcBef>
                <a:spcPts val="0"/>
              </a:spcBef>
              <a:spcAft>
                <a:spcPts val="0"/>
              </a:spcAft>
              <a:buClr>
                <a:schemeClr val="dk1"/>
              </a:buClr>
              <a:buSzPts val="1100"/>
              <a:buFont typeface="Arial"/>
              <a:buNone/>
            </a:pPr>
            <a:r>
              <a:rPr lang="en"/>
              <a:t>	•	Emphasizes pre-treatment importance (drying, pelletizing).</a:t>
            </a:r>
            <a:endParaRPr/>
          </a:p>
          <a:p>
            <a:pPr indent="0" lvl="0" marL="0" rtl="0" algn="l">
              <a:spcBef>
                <a:spcPts val="0"/>
              </a:spcBef>
              <a:spcAft>
                <a:spcPts val="0"/>
              </a:spcAft>
              <a:buClr>
                <a:schemeClr val="dk1"/>
              </a:buClr>
              <a:buSzPts val="1100"/>
              <a:buFont typeface="Arial"/>
              <a:buNone/>
            </a:pPr>
            <a:r>
              <a:rPr lang="en"/>
              <a:t>	•	Gives global benchmarks for conversion efficiency and technology cost trends.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 its explanation of </a:t>
            </a:r>
            <a:r>
              <a:rPr b="1" lang="en"/>
              <a:t>pre-treatment methods like drying to explain energy loss reduction.</a:t>
            </a:r>
            <a:endParaRPr b="1"/>
          </a:p>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Clr>
                <a:schemeClr val="dk1"/>
              </a:buClr>
              <a:buSzPts val="1100"/>
              <a:buFont typeface="Arial"/>
              <a:buNone/>
            </a:pP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2. ✅ ERIA Thailand Report (2019) – Renewable Energy Outlook</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What It Contains:</a:t>
            </a:r>
            <a:endParaRPr/>
          </a:p>
          <a:p>
            <a:pPr indent="0" lvl="0" marL="0" rtl="0" algn="l">
              <a:spcBef>
                <a:spcPts val="0"/>
              </a:spcBef>
              <a:spcAft>
                <a:spcPts val="0"/>
              </a:spcAft>
              <a:buClr>
                <a:schemeClr val="dk1"/>
              </a:buClr>
              <a:buSzPts val="1100"/>
              <a:buFont typeface="Arial"/>
              <a:buNone/>
            </a:pPr>
            <a:r>
              <a:rPr lang="en"/>
              <a:t>	•	Southeast Asia–focused data on biomass energy economics.</a:t>
            </a:r>
            <a:endParaRPr/>
          </a:p>
          <a:p>
            <a:pPr indent="0" lvl="0" marL="0" rtl="0" algn="l">
              <a:spcBef>
                <a:spcPts val="0"/>
              </a:spcBef>
              <a:spcAft>
                <a:spcPts val="0"/>
              </a:spcAft>
              <a:buClr>
                <a:schemeClr val="dk1"/>
              </a:buClr>
              <a:buSzPts val="1100"/>
              <a:buFont typeface="Arial"/>
              <a:buNone/>
            </a:pPr>
            <a:r>
              <a:rPr lang="en"/>
              <a:t>	•	Provides real-world LCOE calculations for various feedstocks (wood chips, rice husk, bagasse).</a:t>
            </a:r>
            <a:endParaRPr/>
          </a:p>
          <a:p>
            <a:pPr indent="0" lvl="0" marL="0" rtl="0" algn="l">
              <a:spcBef>
                <a:spcPts val="0"/>
              </a:spcBef>
              <a:spcAft>
                <a:spcPts val="0"/>
              </a:spcAft>
              <a:buClr>
                <a:schemeClr val="dk1"/>
              </a:buClr>
              <a:buSzPts val="1100"/>
              <a:buFont typeface="Arial"/>
              <a:buNone/>
            </a:pPr>
            <a:r>
              <a:rPr lang="en"/>
              <a:t>	•	Details </a:t>
            </a:r>
            <a:r>
              <a:rPr b="1" lang="en"/>
              <a:t>CAPEX values, O&amp;M costs, FiT policies (Feed-in Tariffs).</a:t>
            </a:r>
            <a:endParaRPr b="1"/>
          </a:p>
          <a:p>
            <a:pPr indent="0" lvl="0" marL="0" rtl="0" algn="l">
              <a:spcBef>
                <a:spcPts val="0"/>
              </a:spcBef>
              <a:spcAft>
                <a:spcPts val="0"/>
              </a:spcAft>
              <a:buClr>
                <a:schemeClr val="dk1"/>
              </a:buClr>
              <a:buSzPts val="1100"/>
              <a:buFont typeface="Arial"/>
              <a:buNone/>
            </a:pPr>
            <a:r>
              <a:rPr lang="en"/>
              <a:t>	•	Shows the </a:t>
            </a:r>
            <a:r>
              <a:rPr b="1" lang="en"/>
              <a:t>economic potential of small- and medium-scale biomass plants.</a:t>
            </a:r>
            <a:endParaRPr/>
          </a:p>
          <a:p>
            <a:pPr indent="0" lvl="0" marL="0" rtl="0" algn="l">
              <a:spcBef>
                <a:spcPts val="0"/>
              </a:spcBef>
              <a:spcAft>
                <a:spcPts val="0"/>
              </a:spcAft>
              <a:buClr>
                <a:schemeClr val="dk1"/>
              </a:buClr>
              <a:buSzPts val="1100"/>
              <a:buFont typeface="Arial"/>
              <a:buNone/>
            </a:pPr>
            <a:r>
              <a:rPr lang="en"/>
              <a:t>	•	</a:t>
            </a:r>
            <a:r>
              <a:rPr b="1" lang="en"/>
              <a:t>Include mention of Thailand’s location-based FiT incentive as a real-world policy model</a:t>
            </a:r>
            <a:endParaRPr b="1"/>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3. ✅ Biomass Energy Data Book – Edition 3 (DOE)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What It Contains:</a:t>
            </a:r>
            <a:endParaRPr/>
          </a:p>
          <a:p>
            <a:pPr indent="0" lvl="0" marL="0" rtl="0" algn="l">
              <a:spcBef>
                <a:spcPts val="0"/>
              </a:spcBef>
              <a:spcAft>
                <a:spcPts val="0"/>
              </a:spcAft>
              <a:buClr>
                <a:schemeClr val="dk1"/>
              </a:buClr>
              <a:buSzPts val="1100"/>
              <a:buFont typeface="Arial"/>
              <a:buNone/>
            </a:pPr>
            <a:r>
              <a:rPr lang="en"/>
              <a:t>	•	U.S.-based comprehensive dataset on biomass resources, energy content, and fuel properties.</a:t>
            </a:r>
            <a:endParaRPr/>
          </a:p>
          <a:p>
            <a:pPr indent="0" lvl="0" marL="0" rtl="0" algn="l">
              <a:spcBef>
                <a:spcPts val="0"/>
              </a:spcBef>
              <a:spcAft>
                <a:spcPts val="0"/>
              </a:spcAft>
              <a:buClr>
                <a:schemeClr val="dk1"/>
              </a:buClr>
              <a:buSzPts val="1100"/>
              <a:buFont typeface="Arial"/>
              <a:buNone/>
            </a:pPr>
            <a:r>
              <a:rPr lang="en"/>
              <a:t>	•	</a:t>
            </a:r>
            <a:r>
              <a:rPr b="1" lang="en"/>
              <a:t>Tables of ultimate analysis (C, H, O, N, S), HHV, LHV for different feedstocks.</a:t>
            </a:r>
            <a:endParaRPr b="1"/>
          </a:p>
          <a:p>
            <a:pPr indent="0" lvl="0" marL="0" rtl="0" algn="l">
              <a:spcBef>
                <a:spcPts val="0"/>
              </a:spcBef>
              <a:spcAft>
                <a:spcPts val="0"/>
              </a:spcAft>
              <a:buClr>
                <a:schemeClr val="dk1"/>
              </a:buClr>
              <a:buSzPts val="1100"/>
              <a:buFont typeface="Arial"/>
              <a:buNone/>
            </a:pPr>
            <a:r>
              <a:rPr lang="en"/>
              <a:t>	•	Covers moisture content, ash content, and bulk density — all key for combustion modeling.</a:t>
            </a:r>
            <a:endParaRPr/>
          </a:p>
          <a:p>
            <a:pPr indent="0" lvl="0" marL="0" rtl="0" algn="l">
              <a:spcBef>
                <a:spcPts val="0"/>
              </a:spcBef>
              <a:spcAft>
                <a:spcPts val="0"/>
              </a:spcAft>
              <a:buClr>
                <a:schemeClr val="dk1"/>
              </a:buClr>
              <a:buSzPts val="1100"/>
              <a:buFont typeface="Arial"/>
              <a:buNone/>
            </a:pPr>
            <a:r>
              <a:rPr lang="en"/>
              <a:t>	•	Includes </a:t>
            </a:r>
            <a:r>
              <a:rPr b="1" lang="en"/>
              <a:t>data on biomass supply chains and logistics.</a:t>
            </a:r>
            <a:endParaRPr b="1"/>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How to Use in Your Project:</a:t>
            </a:r>
            <a:endParaRPr/>
          </a:p>
          <a:p>
            <a:pPr indent="0" lvl="0" marL="0" rtl="0" algn="l">
              <a:spcBef>
                <a:spcPts val="0"/>
              </a:spcBef>
              <a:spcAft>
                <a:spcPts val="0"/>
              </a:spcAft>
              <a:buClr>
                <a:schemeClr val="dk1"/>
              </a:buClr>
              <a:buSzPts val="1100"/>
              <a:buFont typeface="Arial"/>
              <a:buNone/>
            </a:pPr>
            <a:r>
              <a:rPr lang="en"/>
              <a:t>	•	Use HHV/LHV from here for stoichiometric calculations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4. ✅ IEA Bioenergy Reports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What It Contains:</a:t>
            </a:r>
            <a:endParaRPr/>
          </a:p>
          <a:p>
            <a:pPr indent="0" lvl="0" marL="0" rtl="0" algn="l">
              <a:spcBef>
                <a:spcPts val="0"/>
              </a:spcBef>
              <a:spcAft>
                <a:spcPts val="0"/>
              </a:spcAft>
              <a:buClr>
                <a:schemeClr val="dk1"/>
              </a:buClr>
              <a:buSzPts val="1100"/>
              <a:buFont typeface="Arial"/>
              <a:buNone/>
            </a:pPr>
            <a:r>
              <a:rPr lang="en"/>
              <a:t>	•	Case studies of</a:t>
            </a:r>
            <a:r>
              <a:rPr b="1" lang="en"/>
              <a:t> operating biomass power plants in different countries</a:t>
            </a:r>
            <a:endParaRPr b="1"/>
          </a:p>
          <a:p>
            <a:pPr indent="0" lvl="0" marL="0" rtl="0" algn="l">
              <a:spcBef>
                <a:spcPts val="0"/>
              </a:spcBef>
              <a:spcAft>
                <a:spcPts val="0"/>
              </a:spcAft>
              <a:buClr>
                <a:schemeClr val="dk1"/>
              </a:buClr>
              <a:buSzPts val="1100"/>
              <a:buFont typeface="Arial"/>
              <a:buNone/>
            </a:pPr>
            <a:r>
              <a:rPr lang="en"/>
              <a:t>	•	Insights into real-world challenges: fuel availability, efficiency losses, maintenance issues</a:t>
            </a:r>
            <a:endParaRPr/>
          </a:p>
          <a:p>
            <a:pPr indent="0" lvl="0" marL="0" rtl="0" algn="l">
              <a:spcBef>
                <a:spcPts val="0"/>
              </a:spcBef>
              <a:spcAft>
                <a:spcPts val="0"/>
              </a:spcAft>
              <a:buClr>
                <a:schemeClr val="dk1"/>
              </a:buClr>
              <a:buSzPts val="1100"/>
              <a:buFont typeface="Arial"/>
              <a:buNone/>
            </a:pPr>
            <a:r>
              <a:rPr lang="en"/>
              <a:t>	•	Data on conversion efficiency, environmental impacts, and best practices</a:t>
            </a:r>
            <a:endParaRPr/>
          </a:p>
          <a:p>
            <a:pPr indent="0" lvl="0" marL="0" rtl="0" algn="l">
              <a:spcBef>
                <a:spcPts val="0"/>
              </a:spcBef>
              <a:spcAft>
                <a:spcPts val="0"/>
              </a:spcAft>
              <a:buClr>
                <a:schemeClr val="dk1"/>
              </a:buClr>
              <a:buSzPts val="1100"/>
              <a:buFont typeface="Arial"/>
              <a:buNone/>
            </a:pPr>
            <a:r>
              <a:rPr lang="en"/>
              <a:t>	•	Policy suggestions for improving biomass adoption</a:t>
            </a:r>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6" name="Shape 2076"/>
        <p:cNvGrpSpPr/>
        <p:nvPr/>
      </p:nvGrpSpPr>
      <p:grpSpPr>
        <a:xfrm>
          <a:off x="0" y="0"/>
          <a:ext cx="0" cy="0"/>
          <a:chOff x="0" y="0"/>
          <a:chExt cx="0" cy="0"/>
        </a:xfrm>
      </p:grpSpPr>
      <p:sp>
        <p:nvSpPr>
          <p:cNvPr id="2077" name="Google Shape;2077;g35374ed0bf5_0_1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8" name="Google Shape;2078;g35374ed0bf5_0_1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Looking ahead, there are some exciting ways to improve biomass systems.</a:t>
            </a:r>
            <a:endParaRPr/>
          </a:p>
          <a:p>
            <a:pPr indent="0" lvl="0" marL="0" rtl="0" algn="l">
              <a:spcBef>
                <a:spcPts val="0"/>
              </a:spcBef>
              <a:spcAft>
                <a:spcPts val="0"/>
              </a:spcAft>
              <a:buClr>
                <a:schemeClr val="dk1"/>
              </a:buClr>
              <a:buSzPts val="1100"/>
              <a:buFont typeface="Arial"/>
              <a:buNone/>
            </a:pPr>
            <a:r>
              <a:rPr lang="en"/>
              <a:t>First, using solar or waste heat for drying feedstock can significantly improve energy output.</a:t>
            </a:r>
            <a:endParaRPr/>
          </a:p>
          <a:p>
            <a:pPr indent="0" lvl="0" marL="0" rtl="0" algn="l">
              <a:spcBef>
                <a:spcPts val="0"/>
              </a:spcBef>
              <a:spcAft>
                <a:spcPts val="0"/>
              </a:spcAft>
              <a:buClr>
                <a:schemeClr val="dk1"/>
              </a:buClr>
              <a:buSzPts val="1100"/>
              <a:buFont typeface="Arial"/>
              <a:buNone/>
            </a:pPr>
            <a:r>
              <a:rPr lang="en"/>
              <a:t>Next, integrating AI for real-time combustion control can reduce unburned carbon and make the system smarter.</a:t>
            </a:r>
            <a:endParaRPr/>
          </a:p>
          <a:p>
            <a:pPr indent="0" lvl="0" marL="0" rtl="0" algn="l">
              <a:spcBef>
                <a:spcPts val="0"/>
              </a:spcBef>
              <a:spcAft>
                <a:spcPts val="0"/>
              </a:spcAft>
              <a:buNone/>
            </a:pPr>
            <a:r>
              <a:rPr lang="en"/>
              <a:t>And combining biomass with solar in hybrid systems can ensure reliable, round-the-clock clean energy.</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3" name="Shape 2083"/>
        <p:cNvGrpSpPr/>
        <p:nvPr/>
      </p:nvGrpSpPr>
      <p:grpSpPr>
        <a:xfrm>
          <a:off x="0" y="0"/>
          <a:ext cx="0" cy="0"/>
          <a:chOff x="0" y="0"/>
          <a:chExt cx="0" cy="0"/>
        </a:xfrm>
      </p:grpSpPr>
      <p:sp>
        <p:nvSpPr>
          <p:cNvPr id="2084" name="Google Shape;2084;g35374ed0bf5_0_1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5" name="Google Shape;2085;g35374ed0bf5_0_1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On a broader scale, biomass can power decentralized microgrids—especially useful in rural areas.</a:t>
            </a:r>
            <a:endParaRPr/>
          </a:p>
          <a:p>
            <a:pPr indent="0" lvl="0" marL="0" rtl="0" algn="l">
              <a:spcBef>
                <a:spcPts val="0"/>
              </a:spcBef>
              <a:spcAft>
                <a:spcPts val="0"/>
              </a:spcAft>
              <a:buClr>
                <a:schemeClr val="dk1"/>
              </a:buClr>
              <a:buSzPts val="1100"/>
              <a:buFont typeface="Arial"/>
              <a:buNone/>
            </a:pPr>
            <a:r>
              <a:rPr lang="en"/>
              <a:t>We can also produce biochar along with energy, which helps in carbon sequestration and soil health.</a:t>
            </a:r>
            <a:endParaRPr/>
          </a:p>
          <a:p>
            <a:pPr indent="0" lvl="0" marL="0" rtl="0" algn="l">
              <a:spcBef>
                <a:spcPts val="0"/>
              </a:spcBef>
              <a:spcAft>
                <a:spcPts val="0"/>
              </a:spcAft>
              <a:buClr>
                <a:schemeClr val="dk1"/>
              </a:buClr>
              <a:buSzPts val="1100"/>
              <a:buFont typeface="Arial"/>
              <a:buNone/>
            </a:pPr>
            <a:r>
              <a:rPr lang="en"/>
              <a:t>By leveraging carbon credit markets and CDM programs, we can improve project economics.</a:t>
            </a:r>
            <a:endParaRPr/>
          </a:p>
          <a:p>
            <a:pPr indent="0" lvl="0" marL="0" rtl="0" algn="l">
              <a:spcBef>
                <a:spcPts val="0"/>
              </a:spcBef>
              <a:spcAft>
                <a:spcPts val="0"/>
              </a:spcAft>
              <a:buNone/>
            </a:pPr>
            <a:r>
              <a:rPr lang="en"/>
              <a:t>And finally, expanding into waste-to-energy can help manage urban waste while generating power.</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9" name="Shape 2089"/>
        <p:cNvGrpSpPr/>
        <p:nvPr/>
      </p:nvGrpSpPr>
      <p:grpSpPr>
        <a:xfrm>
          <a:off x="0" y="0"/>
          <a:ext cx="0" cy="0"/>
          <a:chOff x="0" y="0"/>
          <a:chExt cx="0" cy="0"/>
        </a:xfrm>
      </p:grpSpPr>
      <p:sp>
        <p:nvSpPr>
          <p:cNvPr id="2090" name="Google Shape;2090;g35374ed0bf5_0_1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1" name="Google Shape;2091;g35374ed0bf5_0_1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6" name="Shape 2096"/>
        <p:cNvGrpSpPr/>
        <p:nvPr/>
      </p:nvGrpSpPr>
      <p:grpSpPr>
        <a:xfrm>
          <a:off x="0" y="0"/>
          <a:ext cx="0" cy="0"/>
          <a:chOff x="0" y="0"/>
          <a:chExt cx="0" cy="0"/>
        </a:xfrm>
      </p:grpSpPr>
      <p:sp>
        <p:nvSpPr>
          <p:cNvPr id="2097" name="Google Shape;2097;g35374ed0bf5_0_1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8" name="Google Shape;2098;g35374ed0bf5_0_1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5703cb3a7b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5703cb3a7b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558abb5fb3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558abb5fb3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5703cb3a7b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5703cb3a7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“This is a </a:t>
            </a:r>
            <a:r>
              <a:rPr b="1" lang="en"/>
              <a:t>simplified chemical recipe</a:t>
            </a:r>
            <a:r>
              <a:rPr lang="en"/>
              <a:t> of what happens when biomass (plant-based fuel) </a:t>
            </a:r>
            <a:r>
              <a:rPr b="1" lang="en"/>
              <a:t>burns in the presence of oxygen</a:t>
            </a: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2. What’s in biomass fuel?</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Biomass is made of natural elements like: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	C = Carbon</a:t>
            </a:r>
            <a:endParaRPr/>
          </a:p>
          <a:p>
            <a:pPr indent="0" lvl="0" marL="0" rtl="0" algn="l">
              <a:spcBef>
                <a:spcPts val="0"/>
              </a:spcBef>
              <a:spcAft>
                <a:spcPts val="0"/>
              </a:spcAft>
              <a:buClr>
                <a:schemeClr val="dk1"/>
              </a:buClr>
              <a:buSzPts val="1100"/>
              <a:buFont typeface="Arial"/>
              <a:buNone/>
            </a:pPr>
            <a:r>
              <a:rPr lang="en"/>
              <a:t>	•	H = Hydrogen</a:t>
            </a:r>
            <a:endParaRPr/>
          </a:p>
          <a:p>
            <a:pPr indent="0" lvl="0" marL="0" rtl="0" algn="l">
              <a:spcBef>
                <a:spcPts val="0"/>
              </a:spcBef>
              <a:spcAft>
                <a:spcPts val="0"/>
              </a:spcAft>
              <a:buClr>
                <a:schemeClr val="dk1"/>
              </a:buClr>
              <a:buSzPts val="1100"/>
              <a:buFont typeface="Arial"/>
              <a:buNone/>
            </a:pPr>
            <a:r>
              <a:rPr lang="en"/>
              <a:t>	•	O = Oxygen</a:t>
            </a:r>
            <a:endParaRPr/>
          </a:p>
          <a:p>
            <a:pPr indent="0" lvl="0" marL="0" rtl="0" algn="l">
              <a:spcBef>
                <a:spcPts val="0"/>
              </a:spcBef>
              <a:spcAft>
                <a:spcPts val="0"/>
              </a:spcAft>
              <a:buClr>
                <a:schemeClr val="dk1"/>
              </a:buClr>
              <a:buSzPts val="1100"/>
              <a:buFont typeface="Arial"/>
              <a:buNone/>
            </a:pPr>
            <a:r>
              <a:rPr lang="en"/>
              <a:t>	•	N = Nitrogen</a:t>
            </a:r>
            <a:endParaRPr/>
          </a:p>
          <a:p>
            <a:pPr indent="0" lvl="0" marL="0" rtl="0" algn="l">
              <a:spcBef>
                <a:spcPts val="0"/>
              </a:spcBef>
              <a:spcAft>
                <a:spcPts val="0"/>
              </a:spcAft>
              <a:buClr>
                <a:schemeClr val="dk1"/>
              </a:buClr>
              <a:buSzPts val="1100"/>
              <a:buFont typeface="Arial"/>
              <a:buNone/>
            </a:pPr>
            <a:r>
              <a:rPr lang="en"/>
              <a:t>	•	S = Sulfur</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Each biomass fuel (like rice husk or wood chips) contains these elements in different amounts.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So we write a general formula like this: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C_xH_yO_zN_aS_b</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“It just means: x parts Carbon, y parts Hydrogen, z parts Oxygen, and so 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3. What happens when it burns?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b="1" lang="en"/>
              <a:t>When we add oxygen (O₂) from the air and burn the biomass</a:t>
            </a:r>
            <a:br>
              <a:rPr b="1" lang="en"/>
            </a:br>
            <a:br>
              <a:rPr b="1" lang="en"/>
            </a:br>
            <a:br>
              <a:rPr b="1" lang="en"/>
            </a:br>
            <a:r>
              <a:rPr b="1" lang="en"/>
              <a:t>🔹 5. Why do we use this equation?</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“This formula is the starting point for calculating how much energy we can get from a fuel like wood or rice husk — and also how clean or dirty that burn is.”</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It helps in:</a:t>
            </a:r>
            <a:endParaRPr b="1"/>
          </a:p>
          <a:p>
            <a:pPr indent="0" lvl="0" marL="0" rtl="0" algn="l">
              <a:spcBef>
                <a:spcPts val="0"/>
              </a:spcBef>
              <a:spcAft>
                <a:spcPts val="0"/>
              </a:spcAft>
              <a:buNone/>
            </a:pPr>
            <a:r>
              <a:rPr b="1" lang="en"/>
              <a:t>	•	Estimating oxygen/air required</a:t>
            </a:r>
            <a:endParaRPr b="1"/>
          </a:p>
          <a:p>
            <a:pPr indent="0" lvl="0" marL="0" rtl="0" algn="l">
              <a:spcBef>
                <a:spcPts val="0"/>
              </a:spcBef>
              <a:spcAft>
                <a:spcPts val="0"/>
              </a:spcAft>
              <a:buNone/>
            </a:pPr>
            <a:r>
              <a:rPr b="1" lang="en"/>
              <a:t>	•	Calculating energy yield (HHV/LHV)</a:t>
            </a:r>
            <a:endParaRPr b="1"/>
          </a:p>
          <a:p>
            <a:pPr indent="0" lvl="0" marL="0" rtl="0" algn="l">
              <a:spcBef>
                <a:spcPts val="0"/>
              </a:spcBef>
              <a:spcAft>
                <a:spcPts val="0"/>
              </a:spcAft>
              <a:buNone/>
            </a:pPr>
            <a:r>
              <a:rPr b="1" lang="en"/>
              <a:t>	•	Predicting emissions (like CO₂, NO₂, SO₂)</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5374ed0bf5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35374ed0bf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is Theoretical Air Calculation?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This step is part of stoichiometric combustion analysis. It helps us find out how much air is needed to completely burn 1 kg of a given biomass fuel.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/12, /4, /32</a:t>
            </a:r>
            <a:endParaRPr/>
          </a:p>
          <a:p>
            <a:pPr indent="0" lvl="0" marL="0" rtl="0" algn="l">
              <a:spcBef>
                <a:spcPts val="0"/>
              </a:spcBef>
              <a:spcAft>
                <a:spcPts val="0"/>
              </a:spcAft>
              <a:buNone/>
            </a:pPr>
            <a:r>
              <a:rPr lang="en"/>
              <a:t>Molecular weights of C, H₂, O₂, S</a:t>
            </a:r>
            <a:endParaRPr/>
          </a:p>
          <a:p>
            <a:pPr indent="0" lvl="0" marL="0" rtl="0" algn="l">
              <a:spcBef>
                <a:spcPts val="0"/>
              </a:spcBef>
              <a:spcAft>
                <a:spcPts val="0"/>
              </a:spcAft>
              <a:buClr>
                <a:schemeClr val="dk1"/>
              </a:buClr>
              <a:buSzPts val="1100"/>
              <a:buFont typeface="Arial"/>
              <a:buNone/>
            </a:pPr>
            <a:r>
              <a:rPr lang="en"/>
              <a:t>These are the elements that react with O₂ during combustion</a:t>
            </a:r>
            <a:endParaRPr/>
          </a:p>
          <a:p>
            <a:pPr indent="0" lvl="0" marL="0" rtl="0" algn="l">
              <a:spcBef>
                <a:spcPts val="0"/>
              </a:spcBef>
              <a:spcAft>
                <a:spcPts val="0"/>
              </a:spcAft>
              <a:buNone/>
            </a:pPr>
            <a:r>
              <a:rPr lang="en"/>
              <a:t>Used to balance the chemical reaction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×32</a:t>
            </a:r>
            <a:endParaRPr/>
          </a:p>
          <a:p>
            <a:pPr indent="0" lvl="0" marL="0" rtl="0" algn="l">
              <a:spcBef>
                <a:spcPts val="0"/>
              </a:spcBef>
              <a:spcAft>
                <a:spcPts val="0"/>
              </a:spcAft>
              <a:buClr>
                <a:schemeClr val="dk1"/>
              </a:buClr>
              <a:buSzPts val="1100"/>
              <a:buFont typeface="Arial"/>
              <a:buNone/>
            </a:pPr>
            <a:r>
              <a:rPr lang="en"/>
              <a:t>Converts moles of O₂ to kg</a:t>
            </a:r>
            <a:endParaRPr/>
          </a:p>
          <a:p>
            <a:pPr indent="0" lvl="0" marL="0" rtl="0" algn="l">
              <a:spcBef>
                <a:spcPts val="0"/>
              </a:spcBef>
              <a:spcAft>
                <a:spcPts val="0"/>
              </a:spcAft>
              <a:buClr>
                <a:schemeClr val="dk1"/>
              </a:buClr>
              <a:buSzPts val="1100"/>
              <a:buFont typeface="Arial"/>
              <a:buNone/>
            </a:pPr>
            <a:r>
              <a:rPr lang="en"/>
              <a:t>1 mole of O₂ weighs 32 grams (or 0.032 kg)</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572bee519d_0_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572bee519d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pic>
        <p:nvPicPr>
          <p:cNvPr id="10" name="Google Shape;10;p2"/>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11" name="Google Shape;11;p2"/>
          <p:cNvSpPr txBox="1"/>
          <p:nvPr>
            <p:ph type="ctrTitle"/>
          </p:nvPr>
        </p:nvSpPr>
        <p:spPr>
          <a:xfrm>
            <a:off x="711750" y="1958600"/>
            <a:ext cx="4280100" cy="2649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5200"/>
              <a:buNone/>
              <a:defRPr sz="9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4572000" y="535000"/>
            <a:ext cx="3860400" cy="3882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47" name="Shape 47"/>
        <p:cNvGrpSpPr/>
        <p:nvPr/>
      </p:nvGrpSpPr>
      <p:grpSpPr>
        <a:xfrm>
          <a:off x="0" y="0"/>
          <a:ext cx="0" cy="0"/>
          <a:chOff x="0" y="0"/>
          <a:chExt cx="0" cy="0"/>
        </a:xfrm>
      </p:grpSpPr>
      <p:pic>
        <p:nvPicPr>
          <p:cNvPr id="48" name="Google Shape;48;p11"/>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49" name="Google Shape;49;p11"/>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50" name="Google Shape;50;p11"/>
          <p:cNvSpPr txBox="1"/>
          <p:nvPr>
            <p:ph hasCustomPrompt="1" type="title"/>
          </p:nvPr>
        </p:nvSpPr>
        <p:spPr>
          <a:xfrm>
            <a:off x="715100" y="3068600"/>
            <a:ext cx="7713900" cy="1539900"/>
          </a:xfrm>
          <a:prstGeom prst="rect">
            <a:avLst/>
          </a:prstGeom>
        </p:spPr>
        <p:txBody>
          <a:bodyPr anchorCtr="0" anchor="t" bIns="91425" lIns="91425" spcFirstLastPara="1" rIns="91425" wrap="square" tIns="91425">
            <a:noAutofit/>
          </a:bodyPr>
          <a:lstStyle>
            <a:lvl1pPr lvl="0">
              <a:spcBef>
                <a:spcPts val="0"/>
              </a:spcBef>
              <a:spcAft>
                <a:spcPts val="0"/>
              </a:spcAft>
              <a:buSzPts val="9600"/>
              <a:buNone/>
              <a:defRPr sz="9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lt1"/>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55" name="Google Shape;55;p13"/>
          <p:cNvSpPr txBox="1"/>
          <p:nvPr>
            <p:ph hasCustomPrompt="1" type="title"/>
          </p:nvPr>
        </p:nvSpPr>
        <p:spPr>
          <a:xfrm>
            <a:off x="1070650" y="13673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1" type="subTitle"/>
          </p:nvPr>
        </p:nvSpPr>
        <p:spPr>
          <a:xfrm>
            <a:off x="1609075" y="1367325"/>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57" name="Google Shape;57;p13"/>
          <p:cNvSpPr txBox="1"/>
          <p:nvPr>
            <p:ph idx="2"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58" name="Google Shape;58;p13"/>
          <p:cNvSpPr txBox="1"/>
          <p:nvPr>
            <p:ph hasCustomPrompt="1" idx="3" type="title"/>
          </p:nvPr>
        </p:nvSpPr>
        <p:spPr>
          <a:xfrm>
            <a:off x="1070650" y="21035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p:nvPr>
            <p:ph idx="4" type="subTitle"/>
          </p:nvPr>
        </p:nvSpPr>
        <p:spPr>
          <a:xfrm>
            <a:off x="1609075" y="2103524"/>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0" name="Google Shape;60;p13"/>
          <p:cNvSpPr txBox="1"/>
          <p:nvPr>
            <p:ph hasCustomPrompt="1" idx="5" type="title"/>
          </p:nvPr>
        </p:nvSpPr>
        <p:spPr>
          <a:xfrm>
            <a:off x="1070650" y="2839750"/>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p:nvPr>
            <p:ph idx="6" type="subTitle"/>
          </p:nvPr>
        </p:nvSpPr>
        <p:spPr>
          <a:xfrm>
            <a:off x="1609075" y="2839748"/>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2" name="Google Shape;62;p13"/>
          <p:cNvSpPr txBox="1"/>
          <p:nvPr>
            <p:ph hasCustomPrompt="1" idx="7" type="title"/>
          </p:nvPr>
        </p:nvSpPr>
        <p:spPr>
          <a:xfrm>
            <a:off x="1070650" y="3575950"/>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idx="8" type="subTitle"/>
          </p:nvPr>
        </p:nvSpPr>
        <p:spPr>
          <a:xfrm>
            <a:off x="1609075" y="3575948"/>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4" name="Google Shape;64;p13"/>
          <p:cNvSpPr txBox="1"/>
          <p:nvPr>
            <p:ph hasCustomPrompt="1" idx="9" type="title"/>
          </p:nvPr>
        </p:nvSpPr>
        <p:spPr>
          <a:xfrm>
            <a:off x="4927449" y="13673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idx="13" type="subTitle"/>
          </p:nvPr>
        </p:nvSpPr>
        <p:spPr>
          <a:xfrm>
            <a:off x="5465950" y="1367325"/>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6" name="Google Shape;66;p13"/>
          <p:cNvSpPr txBox="1"/>
          <p:nvPr>
            <p:ph hasCustomPrompt="1" idx="14" type="title"/>
          </p:nvPr>
        </p:nvSpPr>
        <p:spPr>
          <a:xfrm>
            <a:off x="4927449" y="2103522"/>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idx="15" type="subTitle"/>
          </p:nvPr>
        </p:nvSpPr>
        <p:spPr>
          <a:xfrm>
            <a:off x="5465950" y="2103519"/>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8" name="Google Shape;68;p13"/>
          <p:cNvSpPr txBox="1"/>
          <p:nvPr>
            <p:ph hasCustomPrompt="1" idx="16" type="title"/>
          </p:nvPr>
        </p:nvSpPr>
        <p:spPr>
          <a:xfrm>
            <a:off x="4927449" y="2839728"/>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idx="17" type="subTitle"/>
          </p:nvPr>
        </p:nvSpPr>
        <p:spPr>
          <a:xfrm>
            <a:off x="5465950" y="2839721"/>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70" name="Google Shape;70;p13"/>
          <p:cNvSpPr txBox="1"/>
          <p:nvPr>
            <p:ph hasCustomPrompt="1" idx="18" type="title"/>
          </p:nvPr>
        </p:nvSpPr>
        <p:spPr>
          <a:xfrm>
            <a:off x="4927449" y="35759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p:nvPr>
            <p:ph idx="19" type="subTitle"/>
          </p:nvPr>
        </p:nvSpPr>
        <p:spPr>
          <a:xfrm>
            <a:off x="5465950" y="3575916"/>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lt1"/>
        </a:solidFill>
      </p:bgPr>
    </p:bg>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2">
            <a:alphaModFix/>
          </a:blip>
          <a:srcRect b="-35825" l="-6643" r="27548" t="13471"/>
          <a:stretch/>
        </p:blipFill>
        <p:spPr>
          <a:xfrm>
            <a:off x="5819050" y="0"/>
            <a:ext cx="3324950" cy="5143500"/>
          </a:xfrm>
          <a:prstGeom prst="rect">
            <a:avLst/>
          </a:prstGeom>
          <a:noFill/>
          <a:ln>
            <a:noFill/>
          </a:ln>
        </p:spPr>
      </p:pic>
      <p:pic>
        <p:nvPicPr>
          <p:cNvPr id="74" name="Google Shape;74;p14"/>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75" name="Google Shape;75;p14"/>
          <p:cNvSpPr txBox="1"/>
          <p:nvPr>
            <p:ph idx="1" type="subTitle"/>
          </p:nvPr>
        </p:nvSpPr>
        <p:spPr>
          <a:xfrm>
            <a:off x="715100" y="1503175"/>
            <a:ext cx="5930100" cy="2005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76" name="Google Shape;76;p14"/>
          <p:cNvSpPr txBox="1"/>
          <p:nvPr>
            <p:ph idx="2" type="subTitle"/>
          </p:nvPr>
        </p:nvSpPr>
        <p:spPr>
          <a:xfrm>
            <a:off x="715100" y="3965300"/>
            <a:ext cx="5930100" cy="456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lt1"/>
        </a:solidFill>
      </p:bgPr>
    </p:bg>
    <p:spTree>
      <p:nvGrpSpPr>
        <p:cNvPr id="77" name="Shape 77"/>
        <p:cNvGrpSpPr/>
        <p:nvPr/>
      </p:nvGrpSpPr>
      <p:grpSpPr>
        <a:xfrm>
          <a:off x="0" y="0"/>
          <a:ext cx="0" cy="0"/>
          <a:chOff x="0" y="0"/>
          <a:chExt cx="0" cy="0"/>
        </a:xfrm>
      </p:grpSpPr>
      <p:pic>
        <p:nvPicPr>
          <p:cNvPr id="78" name="Google Shape;78;p15"/>
          <p:cNvPicPr preferRelativeResize="0"/>
          <p:nvPr/>
        </p:nvPicPr>
        <p:blipFill rotWithShape="1">
          <a:blip r:embed="rId2">
            <a:alphaModFix/>
          </a:blip>
          <a:srcRect b="2272" l="-19689" r="19690" t="41478"/>
          <a:stretch/>
        </p:blipFill>
        <p:spPr>
          <a:xfrm flipH="1" rot="10800000">
            <a:off x="0" y="-2285"/>
            <a:ext cx="9144000" cy="5148070"/>
          </a:xfrm>
          <a:prstGeom prst="rect">
            <a:avLst/>
          </a:prstGeom>
          <a:noFill/>
          <a:ln>
            <a:noFill/>
          </a:ln>
        </p:spPr>
      </p:pic>
      <p:sp>
        <p:nvSpPr>
          <p:cNvPr id="79" name="Google Shape;79;p15"/>
          <p:cNvSpPr txBox="1"/>
          <p:nvPr>
            <p:ph type="title"/>
          </p:nvPr>
        </p:nvSpPr>
        <p:spPr>
          <a:xfrm>
            <a:off x="715100" y="2259575"/>
            <a:ext cx="4276800" cy="2317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70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0" name="Google Shape;80;p15"/>
          <p:cNvSpPr txBox="1"/>
          <p:nvPr>
            <p:ph idx="1" type="body"/>
          </p:nvPr>
        </p:nvSpPr>
        <p:spPr>
          <a:xfrm>
            <a:off x="4572000" y="535000"/>
            <a:ext cx="3856500" cy="809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4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bg>
      <p:bgPr>
        <a:solidFill>
          <a:schemeClr val="lt1"/>
        </a:solidFill>
      </p:bgPr>
    </p:bg>
    <p:spTree>
      <p:nvGrpSpPr>
        <p:cNvPr id="81" name="Shape 81"/>
        <p:cNvGrpSpPr/>
        <p:nvPr/>
      </p:nvGrpSpPr>
      <p:grpSpPr>
        <a:xfrm>
          <a:off x="0" y="0"/>
          <a:ext cx="0" cy="0"/>
          <a:chOff x="0" y="0"/>
          <a:chExt cx="0" cy="0"/>
        </a:xfrm>
      </p:grpSpPr>
      <p:pic>
        <p:nvPicPr>
          <p:cNvPr id="82" name="Google Shape;82;p16"/>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83" name="Google Shape;83;p16"/>
          <p:cNvSpPr txBox="1"/>
          <p:nvPr>
            <p:ph type="title"/>
          </p:nvPr>
        </p:nvSpPr>
        <p:spPr>
          <a:xfrm>
            <a:off x="715100"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4" name="Google Shape;84;p16"/>
          <p:cNvSpPr txBox="1"/>
          <p:nvPr>
            <p:ph idx="1" type="body"/>
          </p:nvPr>
        </p:nvSpPr>
        <p:spPr>
          <a:xfrm>
            <a:off x="715100"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bg>
      <p:bgPr>
        <a:solidFill>
          <a:schemeClr val="lt1"/>
        </a:solidFill>
      </p:bgPr>
    </p:bg>
    <p:spTree>
      <p:nvGrpSpPr>
        <p:cNvPr id="85" name="Shape 85"/>
        <p:cNvGrpSpPr/>
        <p:nvPr/>
      </p:nvGrpSpPr>
      <p:grpSpPr>
        <a:xfrm>
          <a:off x="0" y="0"/>
          <a:ext cx="0" cy="0"/>
          <a:chOff x="0" y="0"/>
          <a:chExt cx="0" cy="0"/>
        </a:xfrm>
      </p:grpSpPr>
      <p:pic>
        <p:nvPicPr>
          <p:cNvPr id="86" name="Google Shape;86;p17"/>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87" name="Google Shape;87;p17"/>
          <p:cNvSpPr txBox="1"/>
          <p:nvPr>
            <p:ph type="title"/>
          </p:nvPr>
        </p:nvSpPr>
        <p:spPr>
          <a:xfrm>
            <a:off x="4302272"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8" name="Google Shape;88;p17"/>
          <p:cNvSpPr txBox="1"/>
          <p:nvPr>
            <p:ph idx="1" type="body"/>
          </p:nvPr>
        </p:nvSpPr>
        <p:spPr>
          <a:xfrm>
            <a:off x="4302272"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
    <p:bg>
      <p:bgPr>
        <a:solidFill>
          <a:schemeClr val="lt1"/>
        </a:solidFill>
      </p:bgPr>
    </p:bg>
    <p:spTree>
      <p:nvGrpSpPr>
        <p:cNvPr id="89" name="Shape 89"/>
        <p:cNvGrpSpPr/>
        <p:nvPr/>
      </p:nvGrpSpPr>
      <p:grpSpPr>
        <a:xfrm>
          <a:off x="0" y="0"/>
          <a:ext cx="0" cy="0"/>
          <a:chOff x="0" y="0"/>
          <a:chExt cx="0" cy="0"/>
        </a:xfrm>
      </p:grpSpPr>
      <p:pic>
        <p:nvPicPr>
          <p:cNvPr id="90" name="Google Shape;90;p18"/>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91" name="Google Shape;91;p18"/>
          <p:cNvSpPr txBox="1"/>
          <p:nvPr>
            <p:ph type="title"/>
          </p:nvPr>
        </p:nvSpPr>
        <p:spPr>
          <a:xfrm>
            <a:off x="1545472"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92" name="Google Shape;92;p18"/>
          <p:cNvSpPr txBox="1"/>
          <p:nvPr>
            <p:ph idx="1" type="body"/>
          </p:nvPr>
        </p:nvSpPr>
        <p:spPr>
          <a:xfrm>
            <a:off x="1545472"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lt1"/>
        </a:solidFill>
      </p:bgPr>
    </p:bg>
    <p:spTree>
      <p:nvGrpSpPr>
        <p:cNvPr id="93" name="Shape 93"/>
        <p:cNvGrpSpPr/>
        <p:nvPr/>
      </p:nvGrpSpPr>
      <p:grpSpPr>
        <a:xfrm>
          <a:off x="0" y="0"/>
          <a:ext cx="0" cy="0"/>
          <a:chOff x="0" y="0"/>
          <a:chExt cx="0" cy="0"/>
        </a:xfrm>
      </p:grpSpPr>
      <p:pic>
        <p:nvPicPr>
          <p:cNvPr id="94" name="Google Shape;94;p19"/>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95" name="Google Shape;95;p19"/>
          <p:cNvSpPr txBox="1"/>
          <p:nvPr>
            <p:ph idx="1" type="subTitle"/>
          </p:nvPr>
        </p:nvSpPr>
        <p:spPr>
          <a:xfrm>
            <a:off x="715100" y="2046500"/>
            <a:ext cx="59301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6" name="Google Shape;96;p19"/>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97" name="Google Shape;97;p19"/>
          <p:cNvSpPr txBox="1"/>
          <p:nvPr>
            <p:ph idx="2" type="subTitle"/>
          </p:nvPr>
        </p:nvSpPr>
        <p:spPr>
          <a:xfrm>
            <a:off x="715100" y="3299000"/>
            <a:ext cx="59301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8" name="Google Shape;98;p19"/>
          <p:cNvSpPr txBox="1"/>
          <p:nvPr>
            <p:ph idx="3" type="subTitle"/>
          </p:nvPr>
        </p:nvSpPr>
        <p:spPr>
          <a:xfrm>
            <a:off x="715100" y="1666700"/>
            <a:ext cx="59301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99" name="Google Shape;99;p19"/>
          <p:cNvSpPr txBox="1"/>
          <p:nvPr>
            <p:ph idx="4" type="subTitle"/>
          </p:nvPr>
        </p:nvSpPr>
        <p:spPr>
          <a:xfrm>
            <a:off x="715100" y="2919200"/>
            <a:ext cx="59301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solidFill>
          <a:schemeClr val="lt1"/>
        </a:solidFill>
      </p:bgPr>
    </p:bg>
    <p:spTree>
      <p:nvGrpSpPr>
        <p:cNvPr id="100" name="Shape 100"/>
        <p:cNvGrpSpPr/>
        <p:nvPr/>
      </p:nvGrpSpPr>
      <p:grpSpPr>
        <a:xfrm>
          <a:off x="0" y="0"/>
          <a:ext cx="0" cy="0"/>
          <a:chOff x="0" y="0"/>
          <a:chExt cx="0" cy="0"/>
        </a:xfrm>
      </p:grpSpPr>
      <p:pic>
        <p:nvPicPr>
          <p:cNvPr id="101" name="Google Shape;101;p20"/>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02" name="Google Shape;102;p20"/>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03" name="Google Shape;103;p20"/>
          <p:cNvSpPr txBox="1"/>
          <p:nvPr>
            <p:ph idx="1" type="subTitle"/>
          </p:nvPr>
        </p:nvSpPr>
        <p:spPr>
          <a:xfrm>
            <a:off x="715100"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4" name="Google Shape;104;p2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05" name="Google Shape;105;p20"/>
          <p:cNvSpPr txBox="1"/>
          <p:nvPr>
            <p:ph idx="2" type="subTitle"/>
          </p:nvPr>
        </p:nvSpPr>
        <p:spPr>
          <a:xfrm>
            <a:off x="715100"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6" name="Google Shape;106;p20"/>
          <p:cNvSpPr txBox="1"/>
          <p:nvPr>
            <p:ph idx="3" type="subTitle"/>
          </p:nvPr>
        </p:nvSpPr>
        <p:spPr>
          <a:xfrm>
            <a:off x="3506100"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7" name="Google Shape;107;p20"/>
          <p:cNvSpPr txBox="1"/>
          <p:nvPr>
            <p:ph idx="4" type="subTitle"/>
          </p:nvPr>
        </p:nvSpPr>
        <p:spPr>
          <a:xfrm>
            <a:off x="3506099"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8" name="Google Shape;108;p20"/>
          <p:cNvSpPr txBox="1"/>
          <p:nvPr>
            <p:ph idx="5" type="subTitle"/>
          </p:nvPr>
        </p:nvSpPr>
        <p:spPr>
          <a:xfrm>
            <a:off x="6297202"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 name="Google Shape;109;p20"/>
          <p:cNvSpPr txBox="1"/>
          <p:nvPr>
            <p:ph idx="6" type="subTitle"/>
          </p:nvPr>
        </p:nvSpPr>
        <p:spPr>
          <a:xfrm>
            <a:off x="6297200"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5" name="Google Shape;15;p3"/>
          <p:cNvPicPr preferRelativeResize="0"/>
          <p:nvPr/>
        </p:nvPicPr>
        <p:blipFill rotWithShape="1">
          <a:blip r:embed="rId3">
            <a:alphaModFix/>
          </a:blip>
          <a:srcRect b="-40" l="36283" r="-6" t="30"/>
          <a:stretch/>
        </p:blipFill>
        <p:spPr>
          <a:xfrm rot="10800000">
            <a:off x="5864950" y="-3275"/>
            <a:ext cx="3279050" cy="5146775"/>
          </a:xfrm>
          <a:prstGeom prst="rect">
            <a:avLst/>
          </a:prstGeom>
          <a:noFill/>
          <a:ln>
            <a:noFill/>
          </a:ln>
        </p:spPr>
      </p:pic>
      <p:sp>
        <p:nvSpPr>
          <p:cNvPr id="16" name="Google Shape;16;p3"/>
          <p:cNvSpPr txBox="1"/>
          <p:nvPr>
            <p:ph type="title"/>
          </p:nvPr>
        </p:nvSpPr>
        <p:spPr>
          <a:xfrm>
            <a:off x="715100" y="3328050"/>
            <a:ext cx="7708800" cy="1253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7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715100" y="2074250"/>
            <a:ext cx="7708800" cy="1253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6000"/>
              <a:buNone/>
              <a:defRPr sz="7000">
                <a:solidFill>
                  <a:schemeClr val="lt2"/>
                </a:solidFill>
              </a:defRPr>
            </a:lvl1pPr>
            <a:lvl2pPr lvl="1" rtl="0" algn="ctr">
              <a:spcBef>
                <a:spcPts val="0"/>
              </a:spcBef>
              <a:spcAft>
                <a:spcPts val="0"/>
              </a:spcAft>
              <a:buClr>
                <a:schemeClr val="lt2"/>
              </a:buClr>
              <a:buSzPts val="6000"/>
              <a:buNone/>
              <a:defRPr sz="6000">
                <a:solidFill>
                  <a:schemeClr val="lt2"/>
                </a:solidFill>
              </a:defRPr>
            </a:lvl2pPr>
            <a:lvl3pPr lvl="2" rtl="0" algn="ctr">
              <a:spcBef>
                <a:spcPts val="0"/>
              </a:spcBef>
              <a:spcAft>
                <a:spcPts val="0"/>
              </a:spcAft>
              <a:buClr>
                <a:schemeClr val="lt2"/>
              </a:buClr>
              <a:buSzPts val="6000"/>
              <a:buNone/>
              <a:defRPr sz="6000">
                <a:solidFill>
                  <a:schemeClr val="lt2"/>
                </a:solidFill>
              </a:defRPr>
            </a:lvl3pPr>
            <a:lvl4pPr lvl="3" rtl="0" algn="ctr">
              <a:spcBef>
                <a:spcPts val="0"/>
              </a:spcBef>
              <a:spcAft>
                <a:spcPts val="0"/>
              </a:spcAft>
              <a:buClr>
                <a:schemeClr val="lt2"/>
              </a:buClr>
              <a:buSzPts val="6000"/>
              <a:buNone/>
              <a:defRPr sz="6000">
                <a:solidFill>
                  <a:schemeClr val="lt2"/>
                </a:solidFill>
              </a:defRPr>
            </a:lvl4pPr>
            <a:lvl5pPr lvl="4" rtl="0" algn="ctr">
              <a:spcBef>
                <a:spcPts val="0"/>
              </a:spcBef>
              <a:spcAft>
                <a:spcPts val="0"/>
              </a:spcAft>
              <a:buClr>
                <a:schemeClr val="lt2"/>
              </a:buClr>
              <a:buSzPts val="6000"/>
              <a:buNone/>
              <a:defRPr sz="6000">
                <a:solidFill>
                  <a:schemeClr val="lt2"/>
                </a:solidFill>
              </a:defRPr>
            </a:lvl5pPr>
            <a:lvl6pPr lvl="5" rtl="0" algn="ctr">
              <a:spcBef>
                <a:spcPts val="0"/>
              </a:spcBef>
              <a:spcAft>
                <a:spcPts val="0"/>
              </a:spcAft>
              <a:buClr>
                <a:schemeClr val="lt2"/>
              </a:buClr>
              <a:buSzPts val="6000"/>
              <a:buNone/>
              <a:defRPr sz="6000">
                <a:solidFill>
                  <a:schemeClr val="lt2"/>
                </a:solidFill>
              </a:defRPr>
            </a:lvl6pPr>
            <a:lvl7pPr lvl="6" rtl="0" algn="ctr">
              <a:spcBef>
                <a:spcPts val="0"/>
              </a:spcBef>
              <a:spcAft>
                <a:spcPts val="0"/>
              </a:spcAft>
              <a:buClr>
                <a:schemeClr val="lt2"/>
              </a:buClr>
              <a:buSzPts val="6000"/>
              <a:buNone/>
              <a:defRPr sz="6000">
                <a:solidFill>
                  <a:schemeClr val="lt2"/>
                </a:solidFill>
              </a:defRPr>
            </a:lvl7pPr>
            <a:lvl8pPr lvl="7" rtl="0" algn="ctr">
              <a:spcBef>
                <a:spcPts val="0"/>
              </a:spcBef>
              <a:spcAft>
                <a:spcPts val="0"/>
              </a:spcAft>
              <a:buClr>
                <a:schemeClr val="lt2"/>
              </a:buClr>
              <a:buSzPts val="6000"/>
              <a:buNone/>
              <a:defRPr sz="6000">
                <a:solidFill>
                  <a:schemeClr val="lt2"/>
                </a:solidFill>
              </a:defRPr>
            </a:lvl8pPr>
            <a:lvl9pPr lvl="8" rtl="0" algn="ctr">
              <a:spcBef>
                <a:spcPts val="0"/>
              </a:spcBef>
              <a:spcAft>
                <a:spcPts val="0"/>
              </a:spcAft>
              <a:buClr>
                <a:schemeClr val="lt2"/>
              </a:buClr>
              <a:buSzPts val="6000"/>
              <a:buNone/>
              <a:defRPr sz="6000">
                <a:solidFill>
                  <a:schemeClr val="lt2"/>
                </a:solidFill>
              </a:defRPr>
            </a:lvl9pPr>
          </a:lstStyle>
          <a:p>
            <a:r>
              <a:t>xx%</a:t>
            </a:r>
          </a:p>
        </p:txBody>
      </p:sp>
      <p:sp>
        <p:nvSpPr>
          <p:cNvPr id="18" name="Google Shape;18;p3"/>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bg>
      <p:bgPr>
        <a:solidFill>
          <a:schemeClr val="lt1"/>
        </a:solidFill>
      </p:bgPr>
    </p:bg>
    <p:spTree>
      <p:nvGrpSpPr>
        <p:cNvPr id="110" name="Shape 110"/>
        <p:cNvGrpSpPr/>
        <p:nvPr/>
      </p:nvGrpSpPr>
      <p:grpSpPr>
        <a:xfrm>
          <a:off x="0" y="0"/>
          <a:ext cx="0" cy="0"/>
          <a:chOff x="0" y="0"/>
          <a:chExt cx="0" cy="0"/>
        </a:xfrm>
      </p:grpSpPr>
      <p:pic>
        <p:nvPicPr>
          <p:cNvPr id="111" name="Google Shape;111;p21"/>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12" name="Google Shape;112;p21"/>
          <p:cNvSpPr txBox="1"/>
          <p:nvPr>
            <p:ph idx="1" type="subTitle"/>
          </p:nvPr>
        </p:nvSpPr>
        <p:spPr>
          <a:xfrm>
            <a:off x="715100"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 name="Google Shape;113;p2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14" name="Google Shape;114;p21"/>
          <p:cNvSpPr txBox="1"/>
          <p:nvPr>
            <p:ph idx="2" type="subTitle"/>
          </p:nvPr>
        </p:nvSpPr>
        <p:spPr>
          <a:xfrm>
            <a:off x="715100"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5" name="Google Shape;115;p21"/>
          <p:cNvSpPr txBox="1"/>
          <p:nvPr>
            <p:ph idx="3" type="subTitle"/>
          </p:nvPr>
        </p:nvSpPr>
        <p:spPr>
          <a:xfrm>
            <a:off x="3506099"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21"/>
          <p:cNvSpPr txBox="1"/>
          <p:nvPr>
            <p:ph idx="4" type="subTitle"/>
          </p:nvPr>
        </p:nvSpPr>
        <p:spPr>
          <a:xfrm>
            <a:off x="3506099"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7" name="Google Shape;117;p21"/>
          <p:cNvSpPr txBox="1"/>
          <p:nvPr>
            <p:ph idx="5" type="subTitle"/>
          </p:nvPr>
        </p:nvSpPr>
        <p:spPr>
          <a:xfrm>
            <a:off x="6297200"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 name="Google Shape;118;p21"/>
          <p:cNvSpPr txBox="1"/>
          <p:nvPr>
            <p:ph idx="6" type="subTitle"/>
          </p:nvPr>
        </p:nvSpPr>
        <p:spPr>
          <a:xfrm>
            <a:off x="6297200"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solidFill>
          <a:schemeClr val="lt1"/>
        </a:solidFill>
      </p:bgPr>
    </p:bg>
    <p:spTree>
      <p:nvGrpSpPr>
        <p:cNvPr id="119" name="Shape 119"/>
        <p:cNvGrpSpPr/>
        <p:nvPr/>
      </p:nvGrpSpPr>
      <p:grpSpPr>
        <a:xfrm>
          <a:off x="0" y="0"/>
          <a:ext cx="0" cy="0"/>
          <a:chOff x="0" y="0"/>
          <a:chExt cx="0" cy="0"/>
        </a:xfrm>
      </p:grpSpPr>
      <p:pic>
        <p:nvPicPr>
          <p:cNvPr id="120" name="Google Shape;120;p22"/>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121" name="Google Shape;121;p22"/>
          <p:cNvSpPr txBox="1"/>
          <p:nvPr>
            <p:ph idx="1" type="subTitle"/>
          </p:nvPr>
        </p:nvSpPr>
        <p:spPr>
          <a:xfrm>
            <a:off x="715100" y="20465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2" name="Google Shape;122;p22"/>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23" name="Google Shape;123;p22"/>
          <p:cNvSpPr txBox="1"/>
          <p:nvPr>
            <p:ph idx="2" type="subTitle"/>
          </p:nvPr>
        </p:nvSpPr>
        <p:spPr>
          <a:xfrm>
            <a:off x="715100" y="32990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4" name="Google Shape;124;p22"/>
          <p:cNvSpPr txBox="1"/>
          <p:nvPr>
            <p:ph idx="3" type="subTitle"/>
          </p:nvPr>
        </p:nvSpPr>
        <p:spPr>
          <a:xfrm>
            <a:off x="715100" y="16667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5" name="Google Shape;125;p22"/>
          <p:cNvSpPr txBox="1"/>
          <p:nvPr>
            <p:ph idx="4" type="subTitle"/>
          </p:nvPr>
        </p:nvSpPr>
        <p:spPr>
          <a:xfrm>
            <a:off x="715100" y="29192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6" name="Google Shape;126;p22"/>
          <p:cNvSpPr txBox="1"/>
          <p:nvPr>
            <p:ph idx="5" type="subTitle"/>
          </p:nvPr>
        </p:nvSpPr>
        <p:spPr>
          <a:xfrm>
            <a:off x="4648300" y="20465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22"/>
          <p:cNvSpPr txBox="1"/>
          <p:nvPr>
            <p:ph idx="6" type="subTitle"/>
          </p:nvPr>
        </p:nvSpPr>
        <p:spPr>
          <a:xfrm>
            <a:off x="4648300" y="32990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22"/>
          <p:cNvSpPr txBox="1"/>
          <p:nvPr>
            <p:ph idx="7" type="subTitle"/>
          </p:nvPr>
        </p:nvSpPr>
        <p:spPr>
          <a:xfrm>
            <a:off x="4648300" y="16667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9" name="Google Shape;129;p22"/>
          <p:cNvSpPr txBox="1"/>
          <p:nvPr>
            <p:ph idx="8" type="subTitle"/>
          </p:nvPr>
        </p:nvSpPr>
        <p:spPr>
          <a:xfrm>
            <a:off x="4648300" y="29192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solidFill>
          <a:schemeClr val="lt1"/>
        </a:solidFill>
      </p:bgPr>
    </p:bg>
    <p:spTree>
      <p:nvGrpSpPr>
        <p:cNvPr id="130" name="Shape 130"/>
        <p:cNvGrpSpPr/>
        <p:nvPr/>
      </p:nvGrpSpPr>
      <p:grpSpPr>
        <a:xfrm>
          <a:off x="0" y="0"/>
          <a:ext cx="0" cy="0"/>
          <a:chOff x="0" y="0"/>
          <a:chExt cx="0" cy="0"/>
        </a:xfrm>
      </p:grpSpPr>
      <p:sp>
        <p:nvSpPr>
          <p:cNvPr id="131" name="Google Shape;131;p23"/>
          <p:cNvSpPr txBox="1"/>
          <p:nvPr>
            <p:ph idx="1" type="subTitle"/>
          </p:nvPr>
        </p:nvSpPr>
        <p:spPr>
          <a:xfrm>
            <a:off x="715100"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2" name="Google Shape;132;p23"/>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33" name="Google Shape;133;p23"/>
          <p:cNvSpPr txBox="1"/>
          <p:nvPr>
            <p:ph idx="2" type="subTitle"/>
          </p:nvPr>
        </p:nvSpPr>
        <p:spPr>
          <a:xfrm>
            <a:off x="715100"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4" name="Google Shape;134;p23"/>
          <p:cNvSpPr txBox="1"/>
          <p:nvPr>
            <p:ph idx="3" type="subTitle"/>
          </p:nvPr>
        </p:nvSpPr>
        <p:spPr>
          <a:xfrm>
            <a:off x="715100"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5" name="Google Shape;135;p23"/>
          <p:cNvSpPr txBox="1"/>
          <p:nvPr>
            <p:ph idx="4" type="subTitle"/>
          </p:nvPr>
        </p:nvSpPr>
        <p:spPr>
          <a:xfrm>
            <a:off x="715100"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6" name="Google Shape;136;p23"/>
          <p:cNvSpPr txBox="1"/>
          <p:nvPr>
            <p:ph idx="5" type="subTitle"/>
          </p:nvPr>
        </p:nvSpPr>
        <p:spPr>
          <a:xfrm>
            <a:off x="3355799"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7" name="Google Shape;137;p23"/>
          <p:cNvSpPr txBox="1"/>
          <p:nvPr>
            <p:ph idx="6" type="subTitle"/>
          </p:nvPr>
        </p:nvSpPr>
        <p:spPr>
          <a:xfrm>
            <a:off x="3355799"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23"/>
          <p:cNvSpPr txBox="1"/>
          <p:nvPr>
            <p:ph idx="7" type="subTitle"/>
          </p:nvPr>
        </p:nvSpPr>
        <p:spPr>
          <a:xfrm>
            <a:off x="3355800"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9" name="Google Shape;139;p23"/>
          <p:cNvSpPr txBox="1"/>
          <p:nvPr>
            <p:ph idx="8" type="subTitle"/>
          </p:nvPr>
        </p:nvSpPr>
        <p:spPr>
          <a:xfrm>
            <a:off x="3355800"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0" name="Google Shape;140;p23"/>
          <p:cNvSpPr txBox="1"/>
          <p:nvPr>
            <p:ph idx="9" type="subTitle"/>
          </p:nvPr>
        </p:nvSpPr>
        <p:spPr>
          <a:xfrm>
            <a:off x="5996501"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23"/>
          <p:cNvSpPr txBox="1"/>
          <p:nvPr>
            <p:ph idx="13" type="subTitle"/>
          </p:nvPr>
        </p:nvSpPr>
        <p:spPr>
          <a:xfrm>
            <a:off x="5996501"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23"/>
          <p:cNvSpPr txBox="1"/>
          <p:nvPr>
            <p:ph idx="14" type="subTitle"/>
          </p:nvPr>
        </p:nvSpPr>
        <p:spPr>
          <a:xfrm>
            <a:off x="5996503"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3" name="Google Shape;143;p23"/>
          <p:cNvSpPr txBox="1"/>
          <p:nvPr>
            <p:ph idx="15" type="subTitle"/>
          </p:nvPr>
        </p:nvSpPr>
        <p:spPr>
          <a:xfrm>
            <a:off x="5996503"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lt1"/>
        </a:solidFill>
      </p:bgPr>
    </p:bg>
    <p:spTree>
      <p:nvGrpSpPr>
        <p:cNvPr id="144" name="Shape 144"/>
        <p:cNvGrpSpPr/>
        <p:nvPr/>
      </p:nvGrpSpPr>
      <p:grpSpPr>
        <a:xfrm>
          <a:off x="0" y="0"/>
          <a:ext cx="0" cy="0"/>
          <a:chOff x="0" y="0"/>
          <a:chExt cx="0" cy="0"/>
        </a:xfrm>
      </p:grpSpPr>
      <p:pic>
        <p:nvPicPr>
          <p:cNvPr id="145" name="Google Shape;145;p24"/>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46" name="Google Shape;146;p24"/>
          <p:cNvSpPr txBox="1"/>
          <p:nvPr>
            <p:ph hasCustomPrompt="1" type="title"/>
          </p:nvPr>
        </p:nvSpPr>
        <p:spPr>
          <a:xfrm>
            <a:off x="715100" y="983000"/>
            <a:ext cx="7713900" cy="9519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7" name="Google Shape;147;p24"/>
          <p:cNvSpPr txBox="1"/>
          <p:nvPr>
            <p:ph idx="1" type="subTitle"/>
          </p:nvPr>
        </p:nvSpPr>
        <p:spPr>
          <a:xfrm>
            <a:off x="715100" y="1858700"/>
            <a:ext cx="7713900" cy="60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8" name="Google Shape;148;p24"/>
          <p:cNvSpPr txBox="1"/>
          <p:nvPr>
            <p:ph hasCustomPrompt="1" idx="2" type="title"/>
          </p:nvPr>
        </p:nvSpPr>
        <p:spPr>
          <a:xfrm>
            <a:off x="715100" y="2921600"/>
            <a:ext cx="7713900" cy="9519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9" name="Google Shape;149;p24"/>
          <p:cNvSpPr txBox="1"/>
          <p:nvPr>
            <p:ph idx="3" type="subTitle"/>
          </p:nvPr>
        </p:nvSpPr>
        <p:spPr>
          <a:xfrm>
            <a:off x="715100" y="3797300"/>
            <a:ext cx="7713900" cy="60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bg>
      <p:bgPr>
        <a:solidFill>
          <a:schemeClr val="lt1"/>
        </a:solidFill>
      </p:bgPr>
    </p:bg>
    <p:spTree>
      <p:nvGrpSpPr>
        <p:cNvPr id="150" name="Shape 150"/>
        <p:cNvGrpSpPr/>
        <p:nvPr/>
      </p:nvGrpSpPr>
      <p:grpSpPr>
        <a:xfrm>
          <a:off x="0" y="0"/>
          <a:ext cx="0" cy="0"/>
          <a:chOff x="0" y="0"/>
          <a:chExt cx="0" cy="0"/>
        </a:xfrm>
      </p:grpSpPr>
      <p:pic>
        <p:nvPicPr>
          <p:cNvPr id="151" name="Google Shape;151;p25"/>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152" name="Google Shape;152;p2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153" name="Google Shape;153;p25"/>
          <p:cNvSpPr txBox="1"/>
          <p:nvPr>
            <p:ph hasCustomPrompt="1" idx="2" type="title"/>
          </p:nvPr>
        </p:nvSpPr>
        <p:spPr>
          <a:xfrm>
            <a:off x="715100" y="2532350"/>
            <a:ext cx="3780600" cy="456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4" name="Google Shape;154;p25"/>
          <p:cNvSpPr txBox="1"/>
          <p:nvPr>
            <p:ph idx="1" type="subTitle"/>
          </p:nvPr>
        </p:nvSpPr>
        <p:spPr>
          <a:xfrm>
            <a:off x="715100" y="3291950"/>
            <a:ext cx="3780600" cy="89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5" name="Google Shape;155;p25"/>
          <p:cNvSpPr txBox="1"/>
          <p:nvPr>
            <p:ph idx="3" type="subTitle"/>
          </p:nvPr>
        </p:nvSpPr>
        <p:spPr>
          <a:xfrm>
            <a:off x="715100" y="291215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6" name="Google Shape;156;p25"/>
          <p:cNvSpPr txBox="1"/>
          <p:nvPr>
            <p:ph idx="4" type="subTitle"/>
          </p:nvPr>
        </p:nvSpPr>
        <p:spPr>
          <a:xfrm>
            <a:off x="4648300" y="3291950"/>
            <a:ext cx="3780600" cy="89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7" name="Google Shape;157;p25"/>
          <p:cNvSpPr txBox="1"/>
          <p:nvPr>
            <p:ph idx="5" type="subTitle"/>
          </p:nvPr>
        </p:nvSpPr>
        <p:spPr>
          <a:xfrm>
            <a:off x="4648300" y="291215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8" name="Google Shape;158;p25"/>
          <p:cNvSpPr txBox="1"/>
          <p:nvPr>
            <p:ph hasCustomPrompt="1" idx="6" type="title"/>
          </p:nvPr>
        </p:nvSpPr>
        <p:spPr>
          <a:xfrm>
            <a:off x="4648300" y="2532350"/>
            <a:ext cx="3780600" cy="456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bg>
      <p:bgPr>
        <a:solidFill>
          <a:schemeClr val="lt1"/>
        </a:solidFill>
      </p:bgPr>
    </p:bg>
    <p:spTree>
      <p:nvGrpSpPr>
        <p:cNvPr id="159" name="Shape 159"/>
        <p:cNvGrpSpPr/>
        <p:nvPr/>
      </p:nvGrpSpPr>
      <p:grpSpPr>
        <a:xfrm>
          <a:off x="0" y="0"/>
          <a:ext cx="0" cy="0"/>
          <a:chOff x="0" y="0"/>
          <a:chExt cx="0" cy="0"/>
        </a:xfrm>
      </p:grpSpPr>
      <p:sp>
        <p:nvSpPr>
          <p:cNvPr id="160" name="Google Shape;160;p2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bg>
      <p:bgPr>
        <a:solidFill>
          <a:schemeClr val="lt1"/>
        </a:solidFill>
      </p:bgPr>
    </p:bg>
    <p:spTree>
      <p:nvGrpSpPr>
        <p:cNvPr id="161" name="Shape 161"/>
        <p:cNvGrpSpPr/>
        <p:nvPr/>
      </p:nvGrpSpPr>
      <p:grpSpPr>
        <a:xfrm>
          <a:off x="0" y="0"/>
          <a:ext cx="0" cy="0"/>
          <a:chOff x="0" y="0"/>
          <a:chExt cx="0" cy="0"/>
        </a:xfrm>
      </p:grpSpPr>
      <p:pic>
        <p:nvPicPr>
          <p:cNvPr id="162" name="Google Shape;162;p27"/>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63" name="Google Shape;163;p27"/>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64" name="Google Shape;164;p27"/>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bg>
      <p:bgPr>
        <a:solidFill>
          <a:schemeClr val="lt1"/>
        </a:solidFill>
      </p:bgPr>
    </p:bg>
    <p:spTree>
      <p:nvGrpSpPr>
        <p:cNvPr id="165" name="Shape 165"/>
        <p:cNvGrpSpPr/>
        <p:nvPr/>
      </p:nvGrpSpPr>
      <p:grpSpPr>
        <a:xfrm>
          <a:off x="0" y="0"/>
          <a:ext cx="0" cy="0"/>
          <a:chOff x="0" y="0"/>
          <a:chExt cx="0" cy="0"/>
        </a:xfrm>
      </p:grpSpPr>
      <p:pic>
        <p:nvPicPr>
          <p:cNvPr id="166" name="Google Shape;166;p28"/>
          <p:cNvPicPr preferRelativeResize="0"/>
          <p:nvPr/>
        </p:nvPicPr>
        <p:blipFill rotWithShape="1">
          <a:blip r:embed="rId2">
            <a:alphaModFix/>
          </a:blip>
          <a:srcRect b="-11170" l="-6643" r="27548" t="-11183"/>
          <a:stretch/>
        </p:blipFill>
        <p:spPr>
          <a:xfrm>
            <a:off x="5819050" y="0"/>
            <a:ext cx="3324950" cy="5143500"/>
          </a:xfrm>
          <a:prstGeom prst="rect">
            <a:avLst/>
          </a:prstGeom>
          <a:noFill/>
          <a:ln>
            <a:noFill/>
          </a:ln>
        </p:spPr>
      </p:pic>
      <p:sp>
        <p:nvSpPr>
          <p:cNvPr id="167" name="Google Shape;167;p28"/>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lt1"/>
        </a:solidFill>
      </p:bgPr>
    </p:bg>
    <p:spTree>
      <p:nvGrpSpPr>
        <p:cNvPr id="168" name="Shape 168"/>
        <p:cNvGrpSpPr/>
        <p:nvPr/>
      </p:nvGrpSpPr>
      <p:grpSpPr>
        <a:xfrm>
          <a:off x="0" y="0"/>
          <a:ext cx="0" cy="0"/>
          <a:chOff x="0" y="0"/>
          <a:chExt cx="0" cy="0"/>
        </a:xfrm>
      </p:grpSpPr>
      <p:pic>
        <p:nvPicPr>
          <p:cNvPr id="169" name="Google Shape;169;p29"/>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70" name="Google Shape;170;p29"/>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171" name="Google Shape;171;p29"/>
          <p:cNvSpPr txBox="1"/>
          <p:nvPr>
            <p:ph type="ctrTitle"/>
          </p:nvPr>
        </p:nvSpPr>
        <p:spPr>
          <a:xfrm>
            <a:off x="715100" y="3330625"/>
            <a:ext cx="3856800" cy="12525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7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2" name="Google Shape;172;p29"/>
          <p:cNvSpPr txBox="1"/>
          <p:nvPr>
            <p:ph idx="1" type="subTitle"/>
          </p:nvPr>
        </p:nvSpPr>
        <p:spPr>
          <a:xfrm>
            <a:off x="4571900" y="535000"/>
            <a:ext cx="2683800" cy="115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3" name="Google Shape;173;p29"/>
          <p:cNvSpPr txBox="1"/>
          <p:nvPr/>
        </p:nvSpPr>
        <p:spPr>
          <a:xfrm>
            <a:off x="4571863" y="2278000"/>
            <a:ext cx="2683800" cy="498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900">
                <a:solidFill>
                  <a:schemeClr val="dk1"/>
                </a:solidFill>
                <a:latin typeface="Albert Sans"/>
                <a:ea typeface="Albert Sans"/>
                <a:cs typeface="Albert Sans"/>
                <a:sym typeface="Albert Sans"/>
              </a:rPr>
              <a:t>CREDITS: This presentation template was created by </a:t>
            </a:r>
            <a:r>
              <a:rPr b="1" lang="en" sz="9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Slidesgo</a:t>
            </a:r>
            <a:r>
              <a:rPr lang="en" sz="900">
                <a:solidFill>
                  <a:schemeClr val="dk1"/>
                </a:solidFill>
                <a:latin typeface="Albert Sans"/>
                <a:ea typeface="Albert Sans"/>
                <a:cs typeface="Albert Sans"/>
                <a:sym typeface="Albert Sans"/>
              </a:rPr>
              <a:t>, and includes icons by </a:t>
            </a:r>
            <a:r>
              <a:rPr b="1" lang="en" sz="900">
                <a:solidFill>
                  <a:schemeClr val="dk1"/>
                </a:solidFill>
                <a:uFill>
                  <a:noFill/>
                </a:uFill>
                <a:latin typeface="Albert Sans"/>
                <a:ea typeface="Albert Sans"/>
                <a:cs typeface="Albert Sans"/>
                <a:sym typeface="Albert Sans"/>
                <a:hlinkClick r:id="rId4">
                  <a:extLst>
                    <a:ext uri="{A12FA001-AC4F-418D-AE19-62706E023703}">
                      <ahyp:hlinkClr val="tx"/>
                    </a:ext>
                  </a:extLst>
                </a:hlinkClick>
              </a:rPr>
              <a:t>Flaticon</a:t>
            </a:r>
            <a:r>
              <a:rPr b="1" lang="en" sz="900">
                <a:solidFill>
                  <a:schemeClr val="dk1"/>
                </a:solidFill>
                <a:latin typeface="Albert Sans"/>
                <a:ea typeface="Albert Sans"/>
                <a:cs typeface="Albert Sans"/>
                <a:sym typeface="Albert Sans"/>
              </a:rPr>
              <a:t> </a:t>
            </a:r>
            <a:r>
              <a:rPr lang="en" sz="900">
                <a:solidFill>
                  <a:schemeClr val="dk1"/>
                </a:solidFill>
                <a:latin typeface="Albert Sans"/>
                <a:ea typeface="Albert Sans"/>
                <a:cs typeface="Albert Sans"/>
                <a:sym typeface="Albert Sans"/>
              </a:rPr>
              <a:t>and infographics &amp; images by </a:t>
            </a:r>
            <a:r>
              <a:rPr b="1" lang="en" sz="900">
                <a:solidFill>
                  <a:schemeClr val="dk1"/>
                </a:solidFill>
                <a:uFill>
                  <a:noFill/>
                </a:uFill>
                <a:latin typeface="Albert Sans"/>
                <a:ea typeface="Albert Sans"/>
                <a:cs typeface="Albert Sans"/>
                <a:sym typeface="Albert Sans"/>
                <a:hlinkClick r:id="rId5">
                  <a:extLst>
                    <a:ext uri="{A12FA001-AC4F-418D-AE19-62706E023703}">
                      <ahyp:hlinkClr val="tx"/>
                    </a:ext>
                  </a:extLst>
                </a:hlinkClick>
              </a:rPr>
              <a:t>Freepik</a:t>
            </a:r>
            <a:endParaRPr b="1" sz="900">
              <a:solidFill>
                <a:schemeClr val="dk1"/>
              </a:solidFill>
              <a:latin typeface="Albert Sans"/>
              <a:ea typeface="Albert Sans"/>
              <a:cs typeface="Albert Sans"/>
              <a:sym typeface="Albert San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lt1"/>
        </a:solidFill>
      </p:bgPr>
    </p:bg>
    <p:spTree>
      <p:nvGrpSpPr>
        <p:cNvPr id="174" name="Shape 174"/>
        <p:cNvGrpSpPr/>
        <p:nvPr/>
      </p:nvGrpSpPr>
      <p:grpSpPr>
        <a:xfrm>
          <a:off x="0" y="0"/>
          <a:ext cx="0" cy="0"/>
          <a:chOff x="0" y="0"/>
          <a:chExt cx="0" cy="0"/>
        </a:xfrm>
      </p:grpSpPr>
      <p:pic>
        <p:nvPicPr>
          <p:cNvPr id="175" name="Google Shape;175;p30"/>
          <p:cNvPicPr preferRelativeResize="0"/>
          <p:nvPr/>
        </p:nvPicPr>
        <p:blipFill rotWithShape="1">
          <a:blip r:embed="rId2">
            <a:alphaModFix/>
          </a:blip>
          <a:srcRect b="-35825" l="-6643" r="27548" t="13471"/>
          <a:stretch/>
        </p:blipFill>
        <p:spPr>
          <a:xfrm flipH="1">
            <a:off x="-10680" y="-2437"/>
            <a:ext cx="3321293" cy="5143500"/>
          </a:xfrm>
          <a:prstGeom prst="rect">
            <a:avLst/>
          </a:prstGeom>
          <a:noFill/>
          <a:ln>
            <a:noFill/>
          </a:ln>
        </p:spPr>
      </p:pic>
      <p:pic>
        <p:nvPicPr>
          <p:cNvPr id="176" name="Google Shape;176;p30"/>
          <p:cNvPicPr preferRelativeResize="0"/>
          <p:nvPr/>
        </p:nvPicPr>
        <p:blipFill rotWithShape="1">
          <a:blip r:embed="rId2">
            <a:alphaModFix/>
          </a:blip>
          <a:srcRect b="-108521" l="-235242" r="44460" t="44962"/>
          <a:stretch/>
        </p:blipFill>
        <p:spPr>
          <a:xfrm flipH="1" rot="10800000">
            <a:off x="-10680" y="-2437"/>
            <a:ext cx="9144080" cy="51483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19" name="Shape 19"/>
        <p:cNvGrpSpPr/>
        <p:nvPr/>
      </p:nvGrpSpPr>
      <p:grpSpPr>
        <a:xfrm>
          <a:off x="0" y="0"/>
          <a:ext cx="0" cy="0"/>
          <a:chOff x="0" y="0"/>
          <a:chExt cx="0" cy="0"/>
        </a:xfrm>
      </p:grpSpPr>
      <p:pic>
        <p:nvPicPr>
          <p:cNvPr id="20" name="Google Shape;20;p4"/>
          <p:cNvPicPr preferRelativeResize="0"/>
          <p:nvPr/>
        </p:nvPicPr>
        <p:blipFill rotWithShape="1">
          <a:blip r:embed="rId2">
            <a:alphaModFix/>
          </a:blip>
          <a:srcRect b="41635" l="174697" r="177064" t="-83399"/>
          <a:stretch/>
        </p:blipFill>
        <p:spPr>
          <a:xfrm>
            <a:off x="1325" y="-1637"/>
            <a:ext cx="9141450" cy="5146775"/>
          </a:xfrm>
          <a:prstGeom prst="rect">
            <a:avLst/>
          </a:prstGeom>
          <a:noFill/>
          <a:ln>
            <a:noFill/>
          </a:ln>
        </p:spPr>
      </p:pic>
      <p:sp>
        <p:nvSpPr>
          <p:cNvPr id="21" name="Google Shape;21;p4"/>
          <p:cNvSpPr txBox="1"/>
          <p:nvPr>
            <p:ph type="title"/>
          </p:nvPr>
        </p:nvSpPr>
        <p:spPr>
          <a:xfrm>
            <a:off x="715100" y="535000"/>
            <a:ext cx="3856800" cy="948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22" name="Google Shape;22;p4"/>
          <p:cNvSpPr txBox="1"/>
          <p:nvPr>
            <p:ph idx="1" type="body"/>
          </p:nvPr>
        </p:nvSpPr>
        <p:spPr>
          <a:xfrm>
            <a:off x="715100" y="1636300"/>
            <a:ext cx="3856800" cy="18948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
        <p:nvSpPr>
          <p:cNvPr id="23" name="Google Shape;23;p4"/>
          <p:cNvSpPr/>
          <p:nvPr>
            <p:ph idx="2" type="pic"/>
          </p:nvPr>
        </p:nvSpPr>
        <p:spPr>
          <a:xfrm>
            <a:off x="5715175" y="75"/>
            <a:ext cx="3429000" cy="5143500"/>
          </a:xfrm>
          <a:prstGeom prst="rect">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lt1"/>
        </a:solidFill>
      </p:bgPr>
    </p:bg>
    <p:spTree>
      <p:nvGrpSpPr>
        <p:cNvPr id="177" name="Shape 177"/>
        <p:cNvGrpSpPr/>
        <p:nvPr/>
      </p:nvGrpSpPr>
      <p:grpSpPr>
        <a:xfrm>
          <a:off x="0" y="0"/>
          <a:ext cx="0" cy="0"/>
          <a:chOff x="0" y="0"/>
          <a:chExt cx="0" cy="0"/>
        </a:xfrm>
      </p:grpSpPr>
      <p:pic>
        <p:nvPicPr>
          <p:cNvPr id="178" name="Google Shape;178;p31"/>
          <p:cNvPicPr preferRelativeResize="0"/>
          <p:nvPr/>
        </p:nvPicPr>
        <p:blipFill rotWithShape="1">
          <a:blip r:embed="rId2">
            <a:alphaModFix/>
          </a:blip>
          <a:srcRect b="-6811" l="-55210" r="55209" t="50562"/>
          <a:stretch/>
        </p:blipFill>
        <p:spPr>
          <a:xfrm>
            <a:off x="0" y="0"/>
            <a:ext cx="9144000" cy="5143500"/>
          </a:xfrm>
          <a:prstGeom prst="rect">
            <a:avLst/>
          </a:prstGeom>
          <a:noFill/>
          <a:ln>
            <a:noFill/>
          </a:ln>
        </p:spPr>
      </p:pic>
      <p:pic>
        <p:nvPicPr>
          <p:cNvPr id="179" name="Google Shape;179;p31"/>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24" name="Shape 24"/>
        <p:cNvGrpSpPr/>
        <p:nvPr/>
      </p:nvGrpSpPr>
      <p:grpSpPr>
        <a:xfrm>
          <a:off x="0" y="0"/>
          <a:ext cx="0" cy="0"/>
          <a:chOff x="0" y="0"/>
          <a:chExt cx="0" cy="0"/>
        </a:xfrm>
      </p:grpSpPr>
      <p:pic>
        <p:nvPicPr>
          <p:cNvPr id="25" name="Google Shape;25;p5"/>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26" name="Google Shape;26;p5"/>
          <p:cNvSpPr txBox="1"/>
          <p:nvPr>
            <p:ph idx="1" type="subTitle"/>
          </p:nvPr>
        </p:nvSpPr>
        <p:spPr>
          <a:xfrm>
            <a:off x="1189750" y="1742900"/>
            <a:ext cx="2907600" cy="217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 name="Google Shape;27;p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28" name="Google Shape;28;p5"/>
          <p:cNvSpPr txBox="1"/>
          <p:nvPr>
            <p:ph idx="2" type="subTitle"/>
          </p:nvPr>
        </p:nvSpPr>
        <p:spPr>
          <a:xfrm>
            <a:off x="5046650" y="1742900"/>
            <a:ext cx="2907600" cy="217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29" name="Shape 29"/>
        <p:cNvGrpSpPr/>
        <p:nvPr/>
      </p:nvGrpSpPr>
      <p:grpSpPr>
        <a:xfrm>
          <a:off x="0" y="0"/>
          <a:ext cx="0" cy="0"/>
          <a:chOff x="0" y="0"/>
          <a:chExt cx="0" cy="0"/>
        </a:xfrm>
      </p:grpSpPr>
      <p:pic>
        <p:nvPicPr>
          <p:cNvPr id="30" name="Google Shape;30;p6"/>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31" name="Google Shape;31;p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1"/>
        </a:solidFill>
      </p:bgPr>
    </p:bg>
    <p:spTree>
      <p:nvGrpSpPr>
        <p:cNvPr id="32" name="Shape 32"/>
        <p:cNvGrpSpPr/>
        <p:nvPr/>
      </p:nvGrpSpPr>
      <p:grpSpPr>
        <a:xfrm>
          <a:off x="0" y="0"/>
          <a:ext cx="0" cy="0"/>
          <a:chOff x="0" y="0"/>
          <a:chExt cx="0" cy="0"/>
        </a:xfrm>
      </p:grpSpPr>
      <p:pic>
        <p:nvPicPr>
          <p:cNvPr id="33" name="Google Shape;33;p7"/>
          <p:cNvPicPr preferRelativeResize="0"/>
          <p:nvPr/>
        </p:nvPicPr>
        <p:blipFill rotWithShape="1">
          <a:blip r:embed="rId2">
            <a:alphaModFix/>
          </a:blip>
          <a:srcRect b="34585" l="130683" r="175247" t="-50527"/>
          <a:stretch/>
        </p:blipFill>
        <p:spPr>
          <a:xfrm>
            <a:off x="1325" y="-1637"/>
            <a:ext cx="9141450" cy="5146775"/>
          </a:xfrm>
          <a:prstGeom prst="rect">
            <a:avLst/>
          </a:prstGeom>
          <a:noFill/>
          <a:ln>
            <a:noFill/>
          </a:ln>
        </p:spPr>
      </p:pic>
      <p:sp>
        <p:nvSpPr>
          <p:cNvPr id="34" name="Google Shape;34;p7"/>
          <p:cNvSpPr txBox="1"/>
          <p:nvPr>
            <p:ph type="title"/>
          </p:nvPr>
        </p:nvSpPr>
        <p:spPr>
          <a:xfrm>
            <a:off x="715100" y="535000"/>
            <a:ext cx="3856800" cy="9540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35" name="Google Shape;35;p7"/>
          <p:cNvSpPr txBox="1"/>
          <p:nvPr>
            <p:ph idx="1" type="body"/>
          </p:nvPr>
        </p:nvSpPr>
        <p:spPr>
          <a:xfrm>
            <a:off x="715100" y="1641400"/>
            <a:ext cx="3856800" cy="7263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
        <p:nvSpPr>
          <p:cNvPr id="36" name="Google Shape;36;p7"/>
          <p:cNvSpPr/>
          <p:nvPr>
            <p:ph idx="2" type="pic"/>
          </p:nvPr>
        </p:nvSpPr>
        <p:spPr>
          <a:xfrm>
            <a:off x="5714900" y="-75"/>
            <a:ext cx="34290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37" name="Shape 37"/>
        <p:cNvGrpSpPr/>
        <p:nvPr/>
      </p:nvGrpSpPr>
      <p:grpSpPr>
        <a:xfrm>
          <a:off x="0" y="0"/>
          <a:ext cx="0" cy="0"/>
          <a:chOff x="0" y="0"/>
          <a:chExt cx="0" cy="0"/>
        </a:xfrm>
      </p:grpSpPr>
      <p:pic>
        <p:nvPicPr>
          <p:cNvPr id="38" name="Google Shape;38;p8"/>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39" name="Google Shape;39;p8"/>
          <p:cNvSpPr txBox="1"/>
          <p:nvPr>
            <p:ph type="title"/>
          </p:nvPr>
        </p:nvSpPr>
        <p:spPr>
          <a:xfrm>
            <a:off x="715100" y="535000"/>
            <a:ext cx="7713900" cy="231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40" name="Shape 40"/>
        <p:cNvGrpSpPr/>
        <p:nvPr/>
      </p:nvGrpSpPr>
      <p:grpSpPr>
        <a:xfrm>
          <a:off x="0" y="0"/>
          <a:ext cx="0" cy="0"/>
          <a:chOff x="0" y="0"/>
          <a:chExt cx="0" cy="0"/>
        </a:xfrm>
      </p:grpSpPr>
      <p:pic>
        <p:nvPicPr>
          <p:cNvPr id="41" name="Google Shape;41;p9"/>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42" name="Google Shape;42;p9"/>
          <p:cNvSpPr txBox="1"/>
          <p:nvPr>
            <p:ph type="title"/>
          </p:nvPr>
        </p:nvSpPr>
        <p:spPr>
          <a:xfrm>
            <a:off x="720000" y="535000"/>
            <a:ext cx="5925300" cy="1250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7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3" name="Google Shape;43;p9"/>
          <p:cNvSpPr txBox="1"/>
          <p:nvPr>
            <p:ph idx="1" type="subTitle"/>
          </p:nvPr>
        </p:nvSpPr>
        <p:spPr>
          <a:xfrm>
            <a:off x="4572000" y="3358100"/>
            <a:ext cx="3856800" cy="125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p:nvPr>
            <p:ph idx="2" type="pic"/>
          </p:nvPr>
        </p:nvSpPr>
        <p:spPr>
          <a:xfrm>
            <a:off x="0" y="0"/>
            <a:ext cx="9144000" cy="5143500"/>
          </a:xfrm>
          <a:prstGeom prst="rect">
            <a:avLst/>
          </a:prstGeom>
          <a:noFill/>
          <a:ln>
            <a:noFill/>
          </a:ln>
        </p:spPr>
      </p:sp>
      <p:sp>
        <p:nvSpPr>
          <p:cNvPr id="46" name="Google Shape;46;p10"/>
          <p:cNvSpPr txBox="1"/>
          <p:nvPr>
            <p:ph type="title"/>
          </p:nvPr>
        </p:nvSpPr>
        <p:spPr>
          <a:xfrm>
            <a:off x="715100" y="4059800"/>
            <a:ext cx="7713600" cy="548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ctr">
              <a:spcBef>
                <a:spcPts val="0"/>
              </a:spcBef>
              <a:spcAft>
                <a:spcPts val="0"/>
              </a:spcAft>
              <a:buSzPts val="2500"/>
              <a:buNone/>
              <a:defRPr/>
            </a:lvl2pPr>
            <a:lvl3pPr lvl="2" rtl="0" algn="ctr">
              <a:spcBef>
                <a:spcPts val="0"/>
              </a:spcBef>
              <a:spcAft>
                <a:spcPts val="0"/>
              </a:spcAft>
              <a:buSzPts val="2500"/>
              <a:buNone/>
              <a:defRPr/>
            </a:lvl3pPr>
            <a:lvl4pPr lvl="3" rtl="0" algn="ctr">
              <a:spcBef>
                <a:spcPts val="0"/>
              </a:spcBef>
              <a:spcAft>
                <a:spcPts val="0"/>
              </a:spcAft>
              <a:buSzPts val="2500"/>
              <a:buNone/>
              <a:defRPr/>
            </a:lvl4pPr>
            <a:lvl5pPr lvl="4" rtl="0" algn="ctr">
              <a:spcBef>
                <a:spcPts val="0"/>
              </a:spcBef>
              <a:spcAft>
                <a:spcPts val="0"/>
              </a:spcAft>
              <a:buSzPts val="2500"/>
              <a:buNone/>
              <a:defRPr/>
            </a:lvl5pPr>
            <a:lvl6pPr lvl="5" rtl="0" algn="ctr">
              <a:spcBef>
                <a:spcPts val="0"/>
              </a:spcBef>
              <a:spcAft>
                <a:spcPts val="0"/>
              </a:spcAft>
              <a:buSzPts val="2500"/>
              <a:buNone/>
              <a:defRPr/>
            </a:lvl6pPr>
            <a:lvl7pPr lvl="6" rtl="0" algn="ctr">
              <a:spcBef>
                <a:spcPts val="0"/>
              </a:spcBef>
              <a:spcAft>
                <a:spcPts val="0"/>
              </a:spcAft>
              <a:buSzPts val="2500"/>
              <a:buNone/>
              <a:defRPr/>
            </a:lvl7pPr>
            <a:lvl8pPr lvl="7" rtl="0" algn="ctr">
              <a:spcBef>
                <a:spcPts val="0"/>
              </a:spcBef>
              <a:spcAft>
                <a:spcPts val="0"/>
              </a:spcAft>
              <a:buSzPts val="2500"/>
              <a:buNone/>
              <a:defRPr/>
            </a:lvl8pPr>
            <a:lvl9pPr lvl="8" rtl="0" algn="ctr">
              <a:spcBef>
                <a:spcPts val="0"/>
              </a:spcBef>
              <a:spcAft>
                <a:spcPts val="0"/>
              </a:spcAft>
              <a:buSzPts val="2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548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1pPr>
            <a:lvl2pPr lvl="1"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2pPr>
            <a:lvl3pPr lvl="2"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3pPr>
            <a:lvl4pPr lvl="3"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4pPr>
            <a:lvl5pPr lvl="4"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5pPr>
            <a:lvl6pPr lvl="5"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6pPr>
            <a:lvl7pPr lvl="6"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7pPr>
            <a:lvl8pPr lvl="7"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8pPr>
            <a:lvl9pPr lvl="8"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9pPr>
          </a:lstStyle>
          <a:p/>
        </p:txBody>
      </p:sp>
      <p:sp>
        <p:nvSpPr>
          <p:cNvPr id="7" name="Google Shape;7;p1"/>
          <p:cNvSpPr txBox="1"/>
          <p:nvPr>
            <p:ph idx="1" type="body"/>
          </p:nvPr>
        </p:nvSpPr>
        <p:spPr>
          <a:xfrm>
            <a:off x="715100" y="1083700"/>
            <a:ext cx="7713900" cy="35247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image" Target="../media/image16.png"/><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 Id="rId3"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8.xml"/><Relationship Id="rId3" Type="http://schemas.openxmlformats.org/officeDocument/2006/relationships/image" Target="../media/image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2.xml"/><Relationship Id="rId3" Type="http://schemas.openxmlformats.org/officeDocument/2006/relationships/image" Target="../media/image1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2"/>
          <p:cNvSpPr txBox="1"/>
          <p:nvPr>
            <p:ph type="ctrTitle"/>
          </p:nvPr>
        </p:nvSpPr>
        <p:spPr>
          <a:xfrm>
            <a:off x="567750" y="1426225"/>
            <a:ext cx="4564500" cy="343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300"/>
              <a:t>Comparative Analysis of Biomass Energy Yield: Stoichiometric Estimation vs. Real-World Plant Data</a:t>
            </a:r>
            <a:endParaRPr sz="3300"/>
          </a:p>
          <a:p>
            <a:pPr indent="0" lvl="0" marL="0" rtl="0" algn="l">
              <a:spcBef>
                <a:spcPts val="0"/>
              </a:spcBef>
              <a:spcAft>
                <a:spcPts val="0"/>
              </a:spcAft>
              <a:buNone/>
            </a:pPr>
            <a:r>
              <a:t/>
            </a:r>
            <a:endParaRPr sz="2400"/>
          </a:p>
        </p:txBody>
      </p:sp>
      <p:sp>
        <p:nvSpPr>
          <p:cNvPr id="185" name="Google Shape;185;p32"/>
          <p:cNvSpPr txBox="1"/>
          <p:nvPr>
            <p:ph idx="1" type="subTitle"/>
          </p:nvPr>
        </p:nvSpPr>
        <p:spPr>
          <a:xfrm>
            <a:off x="4572000" y="535000"/>
            <a:ext cx="3860400" cy="1275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i="1" lang="en"/>
              <a:t>Om Panchal ( 1230694454)</a:t>
            </a:r>
            <a:endParaRPr i="1"/>
          </a:p>
          <a:p>
            <a:pPr indent="0" lvl="0" marL="0" rtl="0" algn="r">
              <a:spcBef>
                <a:spcPts val="0"/>
              </a:spcBef>
              <a:spcAft>
                <a:spcPts val="0"/>
              </a:spcAft>
              <a:buNone/>
            </a:pPr>
            <a:r>
              <a:rPr i="1" lang="en"/>
              <a:t>Pradnesh Mhatre ( 1226479399)</a:t>
            </a:r>
            <a:endParaRPr i="1"/>
          </a:p>
          <a:p>
            <a:pPr indent="0" lvl="0" marL="0" rtl="0" algn="r">
              <a:spcBef>
                <a:spcPts val="0"/>
              </a:spcBef>
              <a:spcAft>
                <a:spcPts val="0"/>
              </a:spcAft>
              <a:buNone/>
            </a:pPr>
            <a:r>
              <a:rPr i="1" lang="en"/>
              <a:t>Tanmay Pujari (1235900473)</a:t>
            </a:r>
            <a:endParaRPr i="1"/>
          </a:p>
          <a:p>
            <a:pPr indent="0" lvl="0" marL="0" rtl="0" algn="r">
              <a:spcBef>
                <a:spcPts val="0"/>
              </a:spcBef>
              <a:spcAft>
                <a:spcPts val="0"/>
              </a:spcAft>
              <a:buNone/>
            </a:pPr>
            <a:r>
              <a:rPr i="1" lang="en"/>
              <a:t>Ravikiran Patil( 1235323962)</a:t>
            </a:r>
            <a:endParaRPr i="1"/>
          </a:p>
        </p:txBody>
      </p:sp>
      <p:cxnSp>
        <p:nvCxnSpPr>
          <p:cNvPr id="186" name="Google Shape;186;p32">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Sample Calculation for Wood Chips</a:t>
            </a:r>
            <a:endParaRPr/>
          </a:p>
          <a:p>
            <a:pPr indent="0" lvl="0" marL="0" rtl="0" algn="l">
              <a:spcBef>
                <a:spcPts val="0"/>
              </a:spcBef>
              <a:spcAft>
                <a:spcPts val="0"/>
              </a:spcAft>
              <a:buNone/>
            </a:pPr>
            <a:r>
              <a:t/>
            </a:r>
            <a:endParaRPr/>
          </a:p>
        </p:txBody>
      </p:sp>
      <p:sp>
        <p:nvSpPr>
          <p:cNvPr id="264" name="Google Shape;264;p41"/>
          <p:cNvSpPr txBox="1"/>
          <p:nvPr/>
        </p:nvSpPr>
        <p:spPr>
          <a:xfrm>
            <a:off x="1077925" y="1558725"/>
            <a:ext cx="2537700" cy="59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2"/>
                </a:solidFill>
                <a:latin typeface="Alexandria Medium"/>
                <a:ea typeface="Alexandria Medium"/>
                <a:cs typeface="Alexandria Medium"/>
                <a:sym typeface="Alexandria Medium"/>
              </a:rPr>
              <a:t>01. </a:t>
            </a:r>
            <a:r>
              <a:rPr lang="en" sz="2000">
                <a:solidFill>
                  <a:schemeClr val="dk1"/>
                </a:solidFill>
                <a:latin typeface="Alexandria Medium"/>
                <a:ea typeface="Alexandria Medium"/>
                <a:cs typeface="Alexandria Medium"/>
                <a:sym typeface="Alexandria Medium"/>
              </a:rPr>
              <a:t>Given</a:t>
            </a:r>
            <a:endParaRPr sz="2000">
              <a:solidFill>
                <a:schemeClr val="dk1"/>
              </a:solidFill>
              <a:latin typeface="Alexandria Medium"/>
              <a:ea typeface="Alexandria Medium"/>
              <a:cs typeface="Alexandria Medium"/>
              <a:sym typeface="Alexandria Medium"/>
            </a:endParaRPr>
          </a:p>
        </p:txBody>
      </p:sp>
      <p:sp>
        <p:nvSpPr>
          <p:cNvPr id="265" name="Google Shape;265;p41"/>
          <p:cNvSpPr txBox="1"/>
          <p:nvPr>
            <p:ph idx="4294967295" type="subTitle"/>
          </p:nvPr>
        </p:nvSpPr>
        <p:spPr>
          <a:xfrm>
            <a:off x="1077925" y="2055046"/>
            <a:ext cx="2537700" cy="1418100"/>
          </a:xfrm>
          <a:prstGeom prst="rect">
            <a:avLst/>
          </a:prstGeom>
          <a:ln>
            <a:noFill/>
          </a:ln>
        </p:spPr>
        <p:txBody>
          <a:bodyPr anchorCtr="0" anchor="t" bIns="91425" lIns="91425" spcFirstLastPara="1" rIns="91425" wrap="square" tIns="91425">
            <a:noAutofit/>
          </a:bodyPr>
          <a:lstStyle/>
          <a:p>
            <a:pPr indent="-251459" lvl="0" marL="274320" rtl="0" algn="l">
              <a:spcBef>
                <a:spcPts val="0"/>
              </a:spcBef>
              <a:spcAft>
                <a:spcPts val="0"/>
              </a:spcAft>
              <a:buClr>
                <a:schemeClr val="lt2"/>
              </a:buClr>
              <a:buSzPts val="1800"/>
              <a:buChar char="■"/>
            </a:pPr>
            <a:r>
              <a:rPr lang="en" sz="1800"/>
              <a:t>C = 49%</a:t>
            </a:r>
            <a:endParaRPr sz="1800"/>
          </a:p>
          <a:p>
            <a:pPr indent="-251459" lvl="0" marL="274320" rtl="0" algn="l">
              <a:spcBef>
                <a:spcPts val="0"/>
              </a:spcBef>
              <a:spcAft>
                <a:spcPts val="0"/>
              </a:spcAft>
              <a:buClr>
                <a:schemeClr val="lt2"/>
              </a:buClr>
              <a:buSzPts val="1800"/>
              <a:buChar char="■"/>
            </a:pPr>
            <a:r>
              <a:rPr lang="en" sz="1800"/>
              <a:t>H = 6%</a:t>
            </a:r>
            <a:endParaRPr sz="1800"/>
          </a:p>
          <a:p>
            <a:pPr indent="-251459" lvl="0" marL="274320" rtl="0" algn="l">
              <a:spcBef>
                <a:spcPts val="0"/>
              </a:spcBef>
              <a:spcAft>
                <a:spcPts val="0"/>
              </a:spcAft>
              <a:buClr>
                <a:schemeClr val="lt2"/>
              </a:buClr>
              <a:buSzPts val="1800"/>
              <a:buChar char="■"/>
            </a:pPr>
            <a:r>
              <a:rPr lang="en" sz="1800"/>
              <a:t>O = 44%</a:t>
            </a:r>
            <a:endParaRPr sz="1800"/>
          </a:p>
          <a:p>
            <a:pPr indent="-251459" lvl="0" marL="274320" rtl="0" algn="l">
              <a:spcBef>
                <a:spcPts val="0"/>
              </a:spcBef>
              <a:spcAft>
                <a:spcPts val="0"/>
              </a:spcAft>
              <a:buClr>
                <a:schemeClr val="lt2"/>
              </a:buClr>
              <a:buSzPts val="1800"/>
              <a:buChar char="■"/>
            </a:pPr>
            <a:r>
              <a:rPr lang="en" sz="1800"/>
              <a:t>S = 0.01%</a:t>
            </a:r>
            <a:endParaRPr sz="1800"/>
          </a:p>
          <a:p>
            <a:pPr indent="0" lvl="0" marL="457200" rtl="0" algn="l">
              <a:spcBef>
                <a:spcPts val="0"/>
              </a:spcBef>
              <a:spcAft>
                <a:spcPts val="0"/>
              </a:spcAft>
              <a:buNone/>
            </a:pPr>
            <a:r>
              <a:t/>
            </a:r>
            <a:endParaRPr sz="1500"/>
          </a:p>
        </p:txBody>
      </p:sp>
      <p:sp>
        <p:nvSpPr>
          <p:cNvPr id="266" name="Google Shape;266;p41"/>
          <p:cNvSpPr txBox="1"/>
          <p:nvPr/>
        </p:nvSpPr>
        <p:spPr>
          <a:xfrm>
            <a:off x="5273007" y="1515150"/>
            <a:ext cx="3408900" cy="65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900">
                <a:solidFill>
                  <a:schemeClr val="lt2"/>
                </a:solidFill>
                <a:latin typeface="Alexandria Medium"/>
                <a:ea typeface="Alexandria Medium"/>
                <a:cs typeface="Alexandria Medium"/>
                <a:sym typeface="Alexandria Medium"/>
              </a:rPr>
              <a:t>02. </a:t>
            </a:r>
            <a:r>
              <a:rPr lang="en" sz="1900">
                <a:solidFill>
                  <a:schemeClr val="dk1"/>
                </a:solidFill>
                <a:latin typeface="Alexandria Medium"/>
                <a:ea typeface="Alexandria Medium"/>
                <a:cs typeface="Alexandria Medium"/>
                <a:sym typeface="Alexandria Medium"/>
              </a:rPr>
              <a:t>Convert to fractions:</a:t>
            </a:r>
            <a:endParaRPr sz="1900">
              <a:solidFill>
                <a:schemeClr val="dk1"/>
              </a:solidFill>
              <a:latin typeface="Alexandria Medium"/>
              <a:ea typeface="Alexandria Medium"/>
              <a:cs typeface="Alexandria Medium"/>
              <a:sym typeface="Alexandria Medium"/>
            </a:endParaRPr>
          </a:p>
        </p:txBody>
      </p:sp>
      <p:sp>
        <p:nvSpPr>
          <p:cNvPr id="267" name="Google Shape;267;p41"/>
          <p:cNvSpPr txBox="1"/>
          <p:nvPr>
            <p:ph idx="4294967295" type="subTitle"/>
          </p:nvPr>
        </p:nvSpPr>
        <p:spPr>
          <a:xfrm>
            <a:off x="5272975" y="2062956"/>
            <a:ext cx="2418000" cy="1565400"/>
          </a:xfrm>
          <a:prstGeom prst="rect">
            <a:avLst/>
          </a:prstGeom>
          <a:ln>
            <a:noFill/>
          </a:ln>
        </p:spPr>
        <p:txBody>
          <a:bodyPr anchorCtr="0" anchor="t" bIns="91425" lIns="91425" spcFirstLastPara="1" rIns="91425" wrap="square" tIns="91425">
            <a:noAutofit/>
          </a:bodyPr>
          <a:lstStyle/>
          <a:p>
            <a:pPr indent="-251459" lvl="0" marL="274320" rtl="0" algn="l">
              <a:spcBef>
                <a:spcPts val="0"/>
              </a:spcBef>
              <a:spcAft>
                <a:spcPts val="0"/>
              </a:spcAft>
              <a:buClr>
                <a:schemeClr val="lt2"/>
              </a:buClr>
              <a:buSzPts val="1800"/>
              <a:buChar char="■"/>
            </a:pPr>
            <a:r>
              <a:rPr lang="en" sz="1800"/>
              <a:t>C = 0.49</a:t>
            </a:r>
            <a:endParaRPr sz="1800"/>
          </a:p>
          <a:p>
            <a:pPr indent="-251459" lvl="0" marL="274320" rtl="0" algn="l">
              <a:spcBef>
                <a:spcPts val="0"/>
              </a:spcBef>
              <a:spcAft>
                <a:spcPts val="0"/>
              </a:spcAft>
              <a:buClr>
                <a:schemeClr val="lt2"/>
              </a:buClr>
              <a:buSzPts val="1800"/>
              <a:buChar char="■"/>
            </a:pPr>
            <a:r>
              <a:rPr lang="en" sz="1800"/>
              <a:t>H = 0.06</a:t>
            </a:r>
            <a:endParaRPr sz="1800"/>
          </a:p>
          <a:p>
            <a:pPr indent="-251459" lvl="0" marL="274320" rtl="0" algn="l">
              <a:spcBef>
                <a:spcPts val="0"/>
              </a:spcBef>
              <a:spcAft>
                <a:spcPts val="0"/>
              </a:spcAft>
              <a:buClr>
                <a:schemeClr val="lt2"/>
              </a:buClr>
              <a:buSzPts val="1800"/>
              <a:buChar char="■"/>
            </a:pPr>
            <a:r>
              <a:rPr lang="en" sz="1800"/>
              <a:t>O = 0.44</a:t>
            </a:r>
            <a:endParaRPr sz="1800"/>
          </a:p>
          <a:p>
            <a:pPr indent="-251459" lvl="0" marL="274320" rtl="0" algn="l">
              <a:spcBef>
                <a:spcPts val="0"/>
              </a:spcBef>
              <a:spcAft>
                <a:spcPts val="0"/>
              </a:spcAft>
              <a:buClr>
                <a:schemeClr val="lt2"/>
              </a:buClr>
              <a:buSzPts val="1800"/>
              <a:buChar char="■"/>
            </a:pPr>
            <a:r>
              <a:rPr lang="en" sz="1800"/>
              <a:t>S = 0.0001</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2"/>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Sample Calculation for Wood Chips Cont.d</a:t>
            </a:r>
            <a:endParaRPr/>
          </a:p>
          <a:p>
            <a:pPr indent="0" lvl="0" marL="0" rtl="0" algn="l">
              <a:spcBef>
                <a:spcPts val="0"/>
              </a:spcBef>
              <a:spcAft>
                <a:spcPts val="0"/>
              </a:spcAft>
              <a:buNone/>
            </a:pPr>
            <a:r>
              <a:t/>
            </a:r>
            <a:endParaRPr/>
          </a:p>
        </p:txBody>
      </p:sp>
      <p:sp>
        <p:nvSpPr>
          <p:cNvPr id="273" name="Google Shape;273;p42"/>
          <p:cNvSpPr txBox="1"/>
          <p:nvPr/>
        </p:nvSpPr>
        <p:spPr>
          <a:xfrm>
            <a:off x="841625" y="1575400"/>
            <a:ext cx="23583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Alexandria Medium"/>
                <a:ea typeface="Alexandria Medium"/>
                <a:cs typeface="Alexandria Medium"/>
                <a:sym typeface="Alexandria Medium"/>
              </a:rPr>
              <a:t>03. </a:t>
            </a:r>
            <a:r>
              <a:rPr lang="en" sz="1800">
                <a:solidFill>
                  <a:schemeClr val="dk1"/>
                </a:solidFill>
                <a:latin typeface="Alexandria Medium"/>
                <a:ea typeface="Alexandria Medium"/>
                <a:cs typeface="Alexandria Medium"/>
                <a:sym typeface="Alexandria Medium"/>
              </a:rPr>
              <a:t>Calculation</a:t>
            </a:r>
            <a:endParaRPr sz="1800">
              <a:solidFill>
                <a:schemeClr val="dk1"/>
              </a:solidFill>
              <a:latin typeface="Alexandria Medium"/>
              <a:ea typeface="Alexandria Medium"/>
              <a:cs typeface="Alexandria Medium"/>
              <a:sym typeface="Alexandria Medium"/>
            </a:endParaRPr>
          </a:p>
        </p:txBody>
      </p:sp>
      <p:sp>
        <p:nvSpPr>
          <p:cNvPr id="274" name="Google Shape;274;p42"/>
          <p:cNvSpPr txBox="1"/>
          <p:nvPr>
            <p:ph idx="4294967295" type="subTitle"/>
          </p:nvPr>
        </p:nvSpPr>
        <p:spPr>
          <a:xfrm>
            <a:off x="841625" y="1946275"/>
            <a:ext cx="6782100" cy="1458900"/>
          </a:xfrm>
          <a:prstGeom prst="rect">
            <a:avLst/>
          </a:prstGeom>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800"/>
              <a:t>O</a:t>
            </a:r>
            <a:r>
              <a:rPr baseline="-25000" lang="en" sz="1800"/>
              <a:t>2</a:t>
            </a:r>
            <a:r>
              <a:rPr lang="en" sz="1800"/>
              <a:t> required (kg) = (0.49/12+0.06/4-0.44/32+0.0001/32) * 32</a:t>
            </a:r>
            <a:endParaRPr sz="1800"/>
          </a:p>
          <a:p>
            <a:pPr indent="0" lvl="0" marL="0" rtl="0" algn="l">
              <a:lnSpc>
                <a:spcPct val="115000"/>
              </a:lnSpc>
              <a:spcBef>
                <a:spcPts val="1200"/>
              </a:spcBef>
              <a:spcAft>
                <a:spcPts val="0"/>
              </a:spcAft>
              <a:buNone/>
            </a:pPr>
            <a:r>
              <a:rPr lang="en" sz="1800"/>
              <a:t>O</a:t>
            </a:r>
            <a:r>
              <a:rPr baseline="-25000" lang="en" sz="1800"/>
              <a:t>2</a:t>
            </a:r>
            <a:r>
              <a:rPr lang="en" sz="1800"/>
              <a:t> required (kg) = 32 * 0.04208</a:t>
            </a:r>
            <a:endParaRPr sz="1800"/>
          </a:p>
          <a:p>
            <a:pPr indent="0" lvl="0" marL="0" rtl="0" algn="l">
              <a:lnSpc>
                <a:spcPct val="115000"/>
              </a:lnSpc>
              <a:spcBef>
                <a:spcPts val="1200"/>
              </a:spcBef>
              <a:spcAft>
                <a:spcPts val="1200"/>
              </a:spcAft>
              <a:buNone/>
            </a:pPr>
            <a:r>
              <a:rPr lang="en" sz="1800"/>
              <a:t>O</a:t>
            </a:r>
            <a:r>
              <a:rPr baseline="-25000" lang="en" sz="1800"/>
              <a:t>2</a:t>
            </a:r>
            <a:r>
              <a:rPr lang="en" sz="1800"/>
              <a:t> required (kg) = 1.3466 kg O</a:t>
            </a:r>
            <a:r>
              <a:rPr baseline="-25000" lang="en" sz="1800"/>
              <a:t>2 </a:t>
            </a:r>
            <a:endParaRPr baseline="-25000"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3"/>
          <p:cNvSpPr txBox="1"/>
          <p:nvPr>
            <p:ph type="title"/>
          </p:nvPr>
        </p:nvSpPr>
        <p:spPr>
          <a:xfrm>
            <a:off x="715100" y="535000"/>
            <a:ext cx="56016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Matlab Calculation Results for other Bio-Masses</a:t>
            </a:r>
            <a:endParaRPr/>
          </a:p>
        </p:txBody>
      </p:sp>
      <p:pic>
        <p:nvPicPr>
          <p:cNvPr id="280" name="Google Shape;280;p43"/>
          <p:cNvPicPr preferRelativeResize="0"/>
          <p:nvPr/>
        </p:nvPicPr>
        <p:blipFill>
          <a:blip r:embed="rId3">
            <a:alphaModFix/>
          </a:blip>
          <a:stretch>
            <a:fillRect/>
          </a:stretch>
        </p:blipFill>
        <p:spPr>
          <a:xfrm>
            <a:off x="715100" y="1892525"/>
            <a:ext cx="8201025" cy="2184350"/>
          </a:xfrm>
          <a:prstGeom prst="rect">
            <a:avLst/>
          </a:prstGeom>
          <a:noFill/>
          <a:ln>
            <a:noFill/>
          </a:ln>
        </p:spPr>
      </p:pic>
      <p:sp>
        <p:nvSpPr>
          <p:cNvPr id="281" name="Google Shape;281;p43"/>
          <p:cNvSpPr txBox="1"/>
          <p:nvPr/>
        </p:nvSpPr>
        <p:spPr>
          <a:xfrm>
            <a:off x="6058625" y="4211925"/>
            <a:ext cx="2857500" cy="36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200">
                <a:solidFill>
                  <a:schemeClr val="dk1"/>
                </a:solidFill>
                <a:latin typeface="Albert Sans"/>
                <a:ea typeface="Albert Sans"/>
                <a:cs typeface="Albert Sans"/>
                <a:sym typeface="Albert Sans"/>
              </a:rPr>
              <a:t>Matlab Code Attached In The Report</a:t>
            </a:r>
            <a:endParaRPr i="1" sz="1200">
              <a:solidFill>
                <a:schemeClr val="dk1"/>
              </a:solidFill>
              <a:latin typeface="Albert Sans"/>
              <a:ea typeface="Albert Sans"/>
              <a:cs typeface="Albert Sans"/>
              <a:sym typeface="Albert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4"/>
          <p:cNvSpPr txBox="1"/>
          <p:nvPr>
            <p:ph idx="1" type="subTitle"/>
          </p:nvPr>
        </p:nvSpPr>
        <p:spPr>
          <a:xfrm>
            <a:off x="715100" y="2579900"/>
            <a:ext cx="5930100" cy="1680600"/>
          </a:xfrm>
          <a:prstGeom prst="rect">
            <a:avLst/>
          </a:prstGeom>
        </p:spPr>
        <p:txBody>
          <a:bodyPr anchorCtr="0" anchor="t" bIns="91425" lIns="91425" spcFirstLastPara="1" rIns="91425" wrap="square" tIns="91425">
            <a:noAutofit/>
          </a:bodyPr>
          <a:lstStyle/>
          <a:p>
            <a:pPr indent="0" lvl="0" marL="457200" rtl="0" algn="l">
              <a:lnSpc>
                <a:spcPct val="115000"/>
              </a:lnSpc>
              <a:spcBef>
                <a:spcPts val="1200"/>
              </a:spcBef>
              <a:spcAft>
                <a:spcPts val="0"/>
              </a:spcAft>
              <a:buNone/>
            </a:pPr>
            <a:r>
              <a:rPr i="1" lang="en" sz="1900"/>
              <a:t>HHV</a:t>
            </a:r>
            <a:r>
              <a:rPr baseline="-25000" i="1" lang="en" sz="1900"/>
              <a:t>ar</a:t>
            </a:r>
            <a:r>
              <a:rPr i="1" lang="en" sz="1900"/>
              <a:t> = </a:t>
            </a:r>
            <a:r>
              <a:rPr i="1" lang="en" sz="1900"/>
              <a:t>HHV</a:t>
            </a:r>
            <a:r>
              <a:rPr baseline="-25000" i="1" lang="en" sz="1900"/>
              <a:t>dry </a:t>
            </a:r>
            <a:r>
              <a:rPr i="1" lang="en" sz="1900"/>
              <a:t>* </a:t>
            </a:r>
            <a:r>
              <a:rPr i="1" lang="en" sz="1900"/>
              <a:t>(1 - M/100)</a:t>
            </a:r>
            <a:endParaRPr i="1" sz="1900"/>
          </a:p>
          <a:p>
            <a:pPr indent="0" lvl="0" marL="457200" rtl="0" algn="l">
              <a:lnSpc>
                <a:spcPct val="115000"/>
              </a:lnSpc>
              <a:spcBef>
                <a:spcPts val="1200"/>
              </a:spcBef>
              <a:spcAft>
                <a:spcPts val="0"/>
              </a:spcAft>
              <a:buNone/>
            </a:pPr>
            <a:r>
              <a:rPr i="1" lang="en" sz="1900"/>
              <a:t>LHV</a:t>
            </a:r>
            <a:r>
              <a:rPr baseline="-25000" i="1" lang="en" sz="1900"/>
              <a:t>ar</a:t>
            </a:r>
            <a:r>
              <a:rPr i="1" lang="en" sz="1900"/>
              <a:t> = LHV</a:t>
            </a:r>
            <a:r>
              <a:rPr baseline="-25000" i="1" lang="en" sz="1900"/>
              <a:t>dry </a:t>
            </a:r>
            <a:r>
              <a:rPr i="1" lang="en" sz="1900"/>
              <a:t>*  (1 - M/100)</a:t>
            </a:r>
            <a:endParaRPr i="1" sz="1900"/>
          </a:p>
          <a:p>
            <a:pPr indent="0" lvl="0" marL="0" rtl="0" algn="l">
              <a:spcBef>
                <a:spcPts val="1200"/>
              </a:spcBef>
              <a:spcAft>
                <a:spcPts val="0"/>
              </a:spcAft>
              <a:buNone/>
            </a:pPr>
            <a:r>
              <a:t/>
            </a:r>
            <a:endParaRPr/>
          </a:p>
        </p:txBody>
      </p:sp>
      <p:sp>
        <p:nvSpPr>
          <p:cNvPr id="287" name="Google Shape;287;p44"/>
          <p:cNvSpPr txBox="1"/>
          <p:nvPr>
            <p:ph type="title"/>
          </p:nvPr>
        </p:nvSpPr>
        <p:spPr>
          <a:xfrm>
            <a:off x="576025" y="535000"/>
            <a:ext cx="7853100" cy="8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HHV &amp; LHV Adjustment for Moisture (As-Received Basis)</a:t>
            </a:r>
            <a:endParaRPr/>
          </a:p>
          <a:p>
            <a:pPr indent="0" lvl="0" marL="0" rtl="0" algn="l">
              <a:spcBef>
                <a:spcPts val="0"/>
              </a:spcBef>
              <a:spcAft>
                <a:spcPts val="0"/>
              </a:spcAft>
              <a:buNone/>
            </a:pPr>
            <a:r>
              <a:t/>
            </a:r>
            <a:endParaRPr/>
          </a:p>
        </p:txBody>
      </p:sp>
      <p:sp>
        <p:nvSpPr>
          <p:cNvPr id="288" name="Google Shape;288;p44"/>
          <p:cNvSpPr txBox="1"/>
          <p:nvPr>
            <p:ph idx="3" type="subTitle"/>
          </p:nvPr>
        </p:nvSpPr>
        <p:spPr>
          <a:xfrm>
            <a:off x="715100" y="2200100"/>
            <a:ext cx="59301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If the moisture content is known (M, in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5"/>
          <p:cNvSpPr txBox="1"/>
          <p:nvPr>
            <p:ph type="title"/>
          </p:nvPr>
        </p:nvSpPr>
        <p:spPr>
          <a:xfrm>
            <a:off x="715100" y="535000"/>
            <a:ext cx="79017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Matlab Calculation Results for </a:t>
            </a:r>
            <a:r>
              <a:rPr lang="en"/>
              <a:t>HHV &amp; LHV Adjustment</a:t>
            </a:r>
            <a:endParaRPr/>
          </a:p>
        </p:txBody>
      </p:sp>
      <p:pic>
        <p:nvPicPr>
          <p:cNvPr id="294" name="Google Shape;294;p45"/>
          <p:cNvPicPr preferRelativeResize="0"/>
          <p:nvPr/>
        </p:nvPicPr>
        <p:blipFill>
          <a:blip r:embed="rId3">
            <a:alphaModFix/>
          </a:blip>
          <a:stretch>
            <a:fillRect/>
          </a:stretch>
        </p:blipFill>
        <p:spPr>
          <a:xfrm>
            <a:off x="839200" y="2054650"/>
            <a:ext cx="7777675" cy="2125475"/>
          </a:xfrm>
          <a:prstGeom prst="rect">
            <a:avLst/>
          </a:prstGeom>
          <a:noFill/>
          <a:ln>
            <a:noFill/>
          </a:ln>
        </p:spPr>
      </p:pic>
      <p:sp>
        <p:nvSpPr>
          <p:cNvPr id="295" name="Google Shape;295;p45"/>
          <p:cNvSpPr txBox="1"/>
          <p:nvPr/>
        </p:nvSpPr>
        <p:spPr>
          <a:xfrm>
            <a:off x="5759375" y="4242325"/>
            <a:ext cx="2857500" cy="36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200">
                <a:solidFill>
                  <a:schemeClr val="dk1"/>
                </a:solidFill>
                <a:latin typeface="Albert Sans"/>
                <a:ea typeface="Albert Sans"/>
                <a:cs typeface="Albert Sans"/>
                <a:sym typeface="Albert Sans"/>
              </a:rPr>
              <a:t>Matlab Code Attached In The Report</a:t>
            </a:r>
            <a:endParaRPr i="1" sz="1200">
              <a:solidFill>
                <a:schemeClr val="dk1"/>
              </a:solidFill>
              <a:latin typeface="Albert Sans"/>
              <a:ea typeface="Albert Sans"/>
              <a:cs typeface="Albert Sans"/>
              <a:sym typeface="Albert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6"/>
          <p:cNvSpPr txBox="1"/>
          <p:nvPr>
            <p:ph type="title"/>
          </p:nvPr>
        </p:nvSpPr>
        <p:spPr>
          <a:xfrm>
            <a:off x="715100" y="535000"/>
            <a:ext cx="6290700" cy="44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600"/>
              <a:t>Real-World Biomass Conversion Efficiencies </a:t>
            </a:r>
            <a:endParaRPr sz="4600"/>
          </a:p>
          <a:p>
            <a:pPr indent="0" lvl="0" marL="0" rtl="0" algn="l">
              <a:spcBef>
                <a:spcPts val="0"/>
              </a:spcBef>
              <a:spcAft>
                <a:spcPts val="0"/>
              </a:spcAft>
              <a:buNone/>
            </a:pPr>
            <a:r>
              <a:t/>
            </a:r>
            <a:endParaRPr sz="4600"/>
          </a:p>
        </p:txBody>
      </p:sp>
      <p:cxnSp>
        <p:nvCxnSpPr>
          <p:cNvPr id="301" name="Google Shape;301;p46">
            <a:hlinkClick action="ppaction://hlinkshowjump?jump=nextslide"/>
          </p:cNvPr>
          <p:cNvCxnSpPr/>
          <p:nvPr/>
        </p:nvCxnSpPr>
        <p:spPr>
          <a:xfrm>
            <a:off x="715100" y="4414400"/>
            <a:ext cx="483300" cy="0"/>
          </a:xfrm>
          <a:prstGeom prst="straightConnector1">
            <a:avLst/>
          </a:prstGeom>
          <a:noFill/>
          <a:ln cap="flat" cmpd="sng" w="9525">
            <a:solidFill>
              <a:schemeClr val="dk1"/>
            </a:solidFill>
            <a:prstDash val="solid"/>
            <a:round/>
            <a:headEnd len="med" w="med" type="none"/>
            <a:tailEnd len="med" w="med" type="triangle"/>
          </a:ln>
        </p:spPr>
      </p:cxnSp>
      <p:grpSp>
        <p:nvGrpSpPr>
          <p:cNvPr id="302" name="Google Shape;302;p46"/>
          <p:cNvGrpSpPr/>
          <p:nvPr/>
        </p:nvGrpSpPr>
        <p:grpSpPr>
          <a:xfrm>
            <a:off x="5935041" y="3236765"/>
            <a:ext cx="2898742" cy="1545744"/>
            <a:chOff x="238125" y="1038125"/>
            <a:chExt cx="7146800" cy="3633625"/>
          </a:xfrm>
        </p:grpSpPr>
        <p:sp>
          <p:nvSpPr>
            <p:cNvPr id="303" name="Google Shape;303;p4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8" name="Shape 1878"/>
        <p:cNvGrpSpPr/>
        <p:nvPr/>
      </p:nvGrpSpPr>
      <p:grpSpPr>
        <a:xfrm>
          <a:off x="0" y="0"/>
          <a:ext cx="0" cy="0"/>
          <a:chOff x="0" y="0"/>
          <a:chExt cx="0" cy="0"/>
        </a:xfrm>
      </p:grpSpPr>
      <p:sp>
        <p:nvSpPr>
          <p:cNvPr id="1879" name="Google Shape;1879;p47"/>
          <p:cNvSpPr txBox="1"/>
          <p:nvPr>
            <p:ph type="title"/>
          </p:nvPr>
        </p:nvSpPr>
        <p:spPr>
          <a:xfrm>
            <a:off x="715100" y="535000"/>
            <a:ext cx="3856800" cy="88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Typical values used</a:t>
            </a:r>
            <a:endParaRPr/>
          </a:p>
        </p:txBody>
      </p:sp>
      <p:sp>
        <p:nvSpPr>
          <p:cNvPr id="1880" name="Google Shape;1880;p47"/>
          <p:cNvSpPr txBox="1"/>
          <p:nvPr>
            <p:ph idx="1" type="body"/>
          </p:nvPr>
        </p:nvSpPr>
        <p:spPr>
          <a:xfrm>
            <a:off x="715100" y="1641400"/>
            <a:ext cx="5206500" cy="3372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Wood Chips: </a:t>
            </a:r>
            <a:r>
              <a:rPr i="1" lang="en" sz="1500"/>
              <a:t>28%</a:t>
            </a:r>
            <a:endParaRPr i="1" sz="1500"/>
          </a:p>
          <a:p>
            <a:pPr indent="-323850" lvl="0" marL="457200" rtl="0" algn="l">
              <a:spcBef>
                <a:spcPts val="0"/>
              </a:spcBef>
              <a:spcAft>
                <a:spcPts val="0"/>
              </a:spcAft>
              <a:buSzPts val="1500"/>
              <a:buChar char="●"/>
            </a:pPr>
            <a:r>
              <a:rPr lang="en" sz="1500"/>
              <a:t>Rice Husk: </a:t>
            </a:r>
            <a:r>
              <a:rPr i="1" lang="en" sz="1500"/>
              <a:t>22%</a:t>
            </a:r>
            <a:endParaRPr i="1" sz="1500"/>
          </a:p>
          <a:p>
            <a:pPr indent="-330200" lvl="0" marL="457200" rtl="0" algn="l">
              <a:spcBef>
                <a:spcPts val="0"/>
              </a:spcBef>
              <a:spcAft>
                <a:spcPts val="0"/>
              </a:spcAft>
              <a:buSzPts val="1600"/>
              <a:buChar char="●"/>
            </a:pPr>
            <a:r>
              <a:rPr lang="en" sz="1500"/>
              <a:t>Bagasse: </a:t>
            </a:r>
            <a:r>
              <a:rPr i="1" lang="en" sz="1500"/>
              <a:t>25%</a:t>
            </a:r>
            <a:br>
              <a:rPr lang="en" sz="1600"/>
            </a:br>
            <a:endParaRPr sz="1600"/>
          </a:p>
          <a:p>
            <a:pPr indent="0" lvl="0" marL="0" rtl="0" algn="l">
              <a:spcBef>
                <a:spcPts val="0"/>
              </a:spcBef>
              <a:spcAft>
                <a:spcPts val="0"/>
              </a:spcAft>
              <a:buNone/>
            </a:pPr>
            <a:r>
              <a:rPr lang="en" sz="1300"/>
              <a:t>Source: International assessments by IRENA, ETSAP, and IEA Bioenergy</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500"/>
              <a:t>Common </a:t>
            </a:r>
            <a:r>
              <a:rPr lang="en" sz="1500"/>
              <a:t>efficiency</a:t>
            </a:r>
            <a:r>
              <a:rPr lang="en" sz="1500"/>
              <a:t> range </a:t>
            </a:r>
            <a:r>
              <a:rPr i="1" lang="en" sz="1500"/>
              <a:t>20% – 30%</a:t>
            </a:r>
            <a:r>
              <a:rPr lang="en" sz="1500"/>
              <a:t> which is based on:</a:t>
            </a:r>
            <a:endParaRPr sz="1500"/>
          </a:p>
          <a:p>
            <a:pPr indent="0" lvl="0" marL="0" rtl="0" algn="l">
              <a:spcBef>
                <a:spcPts val="0"/>
              </a:spcBef>
              <a:spcAft>
                <a:spcPts val="0"/>
              </a:spcAft>
              <a:buNone/>
            </a:pPr>
            <a:r>
              <a:t/>
            </a:r>
            <a:endParaRPr sz="1300"/>
          </a:p>
          <a:p>
            <a:pPr indent="-323850" lvl="0" marL="457200" rtl="0" algn="l">
              <a:spcBef>
                <a:spcPts val="0"/>
              </a:spcBef>
              <a:spcAft>
                <a:spcPts val="0"/>
              </a:spcAft>
              <a:buSzPts val="1500"/>
              <a:buChar char="●"/>
            </a:pPr>
            <a:r>
              <a:rPr lang="en" sz="1500"/>
              <a:t>Feedstock quality</a:t>
            </a:r>
            <a:endParaRPr sz="1500"/>
          </a:p>
          <a:p>
            <a:pPr indent="-323850" lvl="0" marL="457200" rtl="0" algn="l">
              <a:spcBef>
                <a:spcPts val="0"/>
              </a:spcBef>
              <a:spcAft>
                <a:spcPts val="0"/>
              </a:spcAft>
              <a:buSzPts val="1500"/>
              <a:buChar char="●"/>
            </a:pPr>
            <a:r>
              <a:rPr lang="en" sz="1500"/>
              <a:t>Moisture content</a:t>
            </a:r>
            <a:endParaRPr sz="1500"/>
          </a:p>
          <a:p>
            <a:pPr indent="-323850" lvl="0" marL="457200" rtl="0" algn="l">
              <a:spcBef>
                <a:spcPts val="0"/>
              </a:spcBef>
              <a:spcAft>
                <a:spcPts val="0"/>
              </a:spcAft>
              <a:buSzPts val="1500"/>
              <a:buChar char="●"/>
            </a:pPr>
            <a:r>
              <a:rPr lang="en" sz="1500"/>
              <a:t>Combustion method</a:t>
            </a:r>
            <a:endParaRPr sz="1500"/>
          </a:p>
        </p:txBody>
      </p:sp>
      <p:pic>
        <p:nvPicPr>
          <p:cNvPr id="1881" name="Google Shape;1881;p47"/>
          <p:cNvPicPr preferRelativeResize="0"/>
          <p:nvPr/>
        </p:nvPicPr>
        <p:blipFill>
          <a:blip r:embed="rId3">
            <a:alphaModFix/>
          </a:blip>
          <a:stretch>
            <a:fillRect/>
          </a:stretch>
        </p:blipFill>
        <p:spPr>
          <a:xfrm>
            <a:off x="5404250" y="899200"/>
            <a:ext cx="3547750" cy="3547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5" name="Shape 1885"/>
        <p:cNvGrpSpPr/>
        <p:nvPr/>
      </p:nvGrpSpPr>
      <p:grpSpPr>
        <a:xfrm>
          <a:off x="0" y="0"/>
          <a:ext cx="0" cy="0"/>
          <a:chOff x="0" y="0"/>
          <a:chExt cx="0" cy="0"/>
        </a:xfrm>
      </p:grpSpPr>
      <p:sp>
        <p:nvSpPr>
          <p:cNvPr id="1886" name="Google Shape;1886;p48"/>
          <p:cNvSpPr txBox="1"/>
          <p:nvPr>
            <p:ph type="title"/>
          </p:nvPr>
        </p:nvSpPr>
        <p:spPr>
          <a:xfrm>
            <a:off x="715100" y="535000"/>
            <a:ext cx="3856800" cy="88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Key-loss Factors</a:t>
            </a:r>
            <a:endParaRPr/>
          </a:p>
        </p:txBody>
      </p:sp>
      <p:sp>
        <p:nvSpPr>
          <p:cNvPr id="1887" name="Google Shape;1887;p48"/>
          <p:cNvSpPr txBox="1"/>
          <p:nvPr>
            <p:ph idx="1" type="body"/>
          </p:nvPr>
        </p:nvSpPr>
        <p:spPr>
          <a:xfrm>
            <a:off x="715100" y="1641400"/>
            <a:ext cx="8033400" cy="3372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600"/>
              <a:t>Moisture evaporation</a:t>
            </a:r>
            <a:endParaRPr sz="1600"/>
          </a:p>
          <a:p>
            <a:pPr indent="-336550" lvl="0" marL="457200" rtl="0" algn="l">
              <a:spcBef>
                <a:spcPts val="0"/>
              </a:spcBef>
              <a:spcAft>
                <a:spcPts val="0"/>
              </a:spcAft>
              <a:buSzPts val="1700"/>
              <a:buChar char="●"/>
            </a:pPr>
            <a:r>
              <a:rPr lang="en" sz="1600"/>
              <a:t>Unburned carbon</a:t>
            </a:r>
            <a:endParaRPr sz="1600"/>
          </a:p>
          <a:p>
            <a:pPr indent="-336550" lvl="0" marL="457200" rtl="0" algn="l">
              <a:spcBef>
                <a:spcPts val="0"/>
              </a:spcBef>
              <a:spcAft>
                <a:spcPts val="0"/>
              </a:spcAft>
              <a:buSzPts val="1700"/>
              <a:buChar char="●"/>
            </a:pPr>
            <a:r>
              <a:rPr lang="en" sz="1600"/>
              <a:t>Flue gas heat losses</a:t>
            </a:r>
            <a:br>
              <a:rPr lang="en" sz="1600"/>
            </a:br>
            <a:endParaRPr sz="1600"/>
          </a:p>
          <a:p>
            <a:pPr indent="0" lvl="0" marL="0" rtl="0" algn="l">
              <a:spcBef>
                <a:spcPts val="0"/>
              </a:spcBef>
              <a:spcAft>
                <a:spcPts val="0"/>
              </a:spcAft>
              <a:buNone/>
            </a:pPr>
            <a:r>
              <a:rPr b="1" lang="en" sz="1600"/>
              <a:t>Result</a:t>
            </a:r>
            <a:r>
              <a:rPr lang="en" sz="1600"/>
              <a:t>: Actual usable energy is much lower than the theoretical LHV (~11–13 MJ/kg)</a:t>
            </a:r>
            <a:br>
              <a:rPr lang="en" sz="1700"/>
            </a:br>
            <a:endParaRPr sz="1700"/>
          </a:p>
          <a:p>
            <a:pPr indent="0" lvl="0" marL="0" rtl="0" algn="l">
              <a:spcBef>
                <a:spcPts val="0"/>
              </a:spcBef>
              <a:spcAft>
                <a:spcPts val="0"/>
              </a:spcAft>
              <a:buNone/>
            </a:pPr>
            <a:r>
              <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1" name="Shape 1891"/>
        <p:cNvGrpSpPr/>
        <p:nvPr/>
      </p:nvGrpSpPr>
      <p:grpSpPr>
        <a:xfrm>
          <a:off x="0" y="0"/>
          <a:ext cx="0" cy="0"/>
          <a:chOff x="0" y="0"/>
          <a:chExt cx="0" cy="0"/>
        </a:xfrm>
      </p:grpSpPr>
      <p:sp>
        <p:nvSpPr>
          <p:cNvPr id="1892" name="Google Shape;1892;p49"/>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Energy Losses in Real Systems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93" name="Google Shape;1893;p49"/>
          <p:cNvSpPr txBox="1"/>
          <p:nvPr>
            <p:ph idx="2" type="title"/>
          </p:nvPr>
        </p:nvSpPr>
        <p:spPr>
          <a:xfrm>
            <a:off x="715100" y="2532350"/>
            <a:ext cx="3780600" cy="45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25-28%</a:t>
            </a:r>
            <a:endParaRPr/>
          </a:p>
        </p:txBody>
      </p:sp>
      <p:sp>
        <p:nvSpPr>
          <p:cNvPr id="1894" name="Google Shape;1894;p49"/>
          <p:cNvSpPr txBox="1"/>
          <p:nvPr>
            <p:ph idx="1" type="subTitle"/>
          </p:nvPr>
        </p:nvSpPr>
        <p:spPr>
          <a:xfrm>
            <a:off x="715100" y="3291950"/>
            <a:ext cx="3780600" cy="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Represents the actual usable energy output from biomass (e.g., 25% for bagasse, 22% for rice husk).</a:t>
            </a:r>
            <a:endParaRPr/>
          </a:p>
          <a:p>
            <a:pPr indent="0" lvl="0" marL="0" rtl="0" algn="l">
              <a:spcBef>
                <a:spcPts val="0"/>
              </a:spcBef>
              <a:spcAft>
                <a:spcPts val="0"/>
              </a:spcAft>
              <a:buNone/>
            </a:pPr>
            <a:r>
              <a:t/>
            </a:r>
            <a:endParaRPr/>
          </a:p>
        </p:txBody>
      </p:sp>
      <p:sp>
        <p:nvSpPr>
          <p:cNvPr id="1895" name="Google Shape;1895;p49"/>
          <p:cNvSpPr txBox="1"/>
          <p:nvPr>
            <p:ph idx="3" type="subTitle"/>
          </p:nvPr>
        </p:nvSpPr>
        <p:spPr>
          <a:xfrm>
            <a:off x="715100" y="291215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Energy </a:t>
            </a:r>
            <a:r>
              <a:rPr lang="en"/>
              <a:t>Conversion rate</a:t>
            </a:r>
            <a:endParaRPr/>
          </a:p>
        </p:txBody>
      </p:sp>
      <p:sp>
        <p:nvSpPr>
          <p:cNvPr id="1896" name="Google Shape;1896;p49"/>
          <p:cNvSpPr txBox="1"/>
          <p:nvPr>
            <p:ph idx="4" type="subTitle"/>
          </p:nvPr>
        </p:nvSpPr>
        <p:spPr>
          <a:xfrm>
            <a:off x="4648300" y="3291950"/>
            <a:ext cx="3780600" cy="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 70% of energy is lost during combustion and heat transfer due to moisture and system inefficiencies.</a:t>
            </a:r>
            <a:endParaRPr/>
          </a:p>
        </p:txBody>
      </p:sp>
      <p:sp>
        <p:nvSpPr>
          <p:cNvPr id="1897" name="Google Shape;1897;p49"/>
          <p:cNvSpPr txBox="1"/>
          <p:nvPr>
            <p:ph idx="5" type="subTitle"/>
          </p:nvPr>
        </p:nvSpPr>
        <p:spPr>
          <a:xfrm>
            <a:off x="4648300" y="291215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Energy Loss</a:t>
            </a:r>
            <a:endParaRPr/>
          </a:p>
        </p:txBody>
      </p:sp>
      <p:sp>
        <p:nvSpPr>
          <p:cNvPr id="1898" name="Google Shape;1898;p49"/>
          <p:cNvSpPr txBox="1"/>
          <p:nvPr>
            <p:ph idx="6" type="title"/>
          </p:nvPr>
        </p:nvSpPr>
        <p:spPr>
          <a:xfrm>
            <a:off x="4648300" y="2532350"/>
            <a:ext cx="3780600" cy="45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72</a:t>
            </a:r>
            <a:r>
              <a:rPr lang="en"/>
              <a:t>-75%</a:t>
            </a:r>
            <a:endParaRPr/>
          </a:p>
        </p:txBody>
      </p:sp>
      <p:sp>
        <p:nvSpPr>
          <p:cNvPr id="1899" name="Google Shape;1899;p49"/>
          <p:cNvSpPr/>
          <p:nvPr/>
        </p:nvSpPr>
        <p:spPr>
          <a:xfrm>
            <a:off x="715100" y="1494350"/>
            <a:ext cx="37806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9"/>
          <p:cNvSpPr/>
          <p:nvPr/>
        </p:nvSpPr>
        <p:spPr>
          <a:xfrm>
            <a:off x="715100" y="1494350"/>
            <a:ext cx="1456800" cy="456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9"/>
          <p:cNvSpPr/>
          <p:nvPr/>
        </p:nvSpPr>
        <p:spPr>
          <a:xfrm>
            <a:off x="4648300" y="1494350"/>
            <a:ext cx="37806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9"/>
          <p:cNvSpPr/>
          <p:nvPr/>
        </p:nvSpPr>
        <p:spPr>
          <a:xfrm>
            <a:off x="4648300" y="1494350"/>
            <a:ext cx="2810700" cy="456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9"/>
          <p:cNvSpPr txBox="1"/>
          <p:nvPr>
            <p:ph idx="1" type="subTitle"/>
          </p:nvPr>
        </p:nvSpPr>
        <p:spPr>
          <a:xfrm>
            <a:off x="715100" y="1950350"/>
            <a:ext cx="1890300" cy="2742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t>0%</a:t>
            </a:r>
            <a:endParaRPr sz="1000"/>
          </a:p>
        </p:txBody>
      </p:sp>
      <p:sp>
        <p:nvSpPr>
          <p:cNvPr id="1904" name="Google Shape;1904;p49"/>
          <p:cNvSpPr txBox="1"/>
          <p:nvPr>
            <p:ph idx="1" type="subTitle"/>
          </p:nvPr>
        </p:nvSpPr>
        <p:spPr>
          <a:xfrm>
            <a:off x="2605439" y="1950350"/>
            <a:ext cx="1890300" cy="2742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100</a:t>
            </a:r>
            <a:r>
              <a:rPr lang="en" sz="1000"/>
              <a:t>%</a:t>
            </a:r>
            <a:endParaRPr sz="1000"/>
          </a:p>
        </p:txBody>
      </p:sp>
      <p:sp>
        <p:nvSpPr>
          <p:cNvPr id="1905" name="Google Shape;1905;p49"/>
          <p:cNvSpPr txBox="1"/>
          <p:nvPr>
            <p:ph idx="1" type="subTitle"/>
          </p:nvPr>
        </p:nvSpPr>
        <p:spPr>
          <a:xfrm>
            <a:off x="4648275" y="1950350"/>
            <a:ext cx="1890300" cy="2742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t>0%</a:t>
            </a:r>
            <a:endParaRPr sz="1000"/>
          </a:p>
        </p:txBody>
      </p:sp>
      <p:sp>
        <p:nvSpPr>
          <p:cNvPr id="1906" name="Google Shape;1906;p49"/>
          <p:cNvSpPr txBox="1"/>
          <p:nvPr>
            <p:ph idx="1" type="subTitle"/>
          </p:nvPr>
        </p:nvSpPr>
        <p:spPr>
          <a:xfrm>
            <a:off x="6538614" y="1950350"/>
            <a:ext cx="1890300" cy="2742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100%</a:t>
            </a:r>
            <a:endParaRPr sz="1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0" name="Shape 1910"/>
        <p:cNvGrpSpPr/>
        <p:nvPr/>
      </p:nvGrpSpPr>
      <p:grpSpPr>
        <a:xfrm>
          <a:off x="0" y="0"/>
          <a:ext cx="0" cy="0"/>
          <a:chOff x="0" y="0"/>
          <a:chExt cx="0" cy="0"/>
        </a:xfrm>
      </p:grpSpPr>
      <p:sp>
        <p:nvSpPr>
          <p:cNvPr id="1911" name="Google Shape;1911;p50"/>
          <p:cNvSpPr txBox="1"/>
          <p:nvPr>
            <p:ph type="title"/>
          </p:nvPr>
        </p:nvSpPr>
        <p:spPr>
          <a:xfrm>
            <a:off x="715100" y="2259575"/>
            <a:ext cx="7587600" cy="231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Visualization &amp; Comparisons </a:t>
            </a:r>
            <a:endParaRPr/>
          </a:p>
        </p:txBody>
      </p:sp>
      <p:sp>
        <p:nvSpPr>
          <p:cNvPr id="1912" name="Google Shape;1912;p50"/>
          <p:cNvSpPr txBox="1"/>
          <p:nvPr>
            <p:ph idx="1" type="body"/>
          </p:nvPr>
        </p:nvSpPr>
        <p:spPr>
          <a:xfrm>
            <a:off x="5862550" y="504600"/>
            <a:ext cx="2328900" cy="8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Charts and </a:t>
            </a:r>
            <a:r>
              <a:rPr lang="en" sz="1500"/>
              <a:t>Outputs</a:t>
            </a:r>
            <a:endParaRPr sz="1500"/>
          </a:p>
        </p:txBody>
      </p:sp>
      <p:cxnSp>
        <p:nvCxnSpPr>
          <p:cNvPr id="1913" name="Google Shape;1913;p50">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3"/>
          <p:cNvSpPr txBox="1"/>
          <p:nvPr>
            <p:ph type="title"/>
          </p:nvPr>
        </p:nvSpPr>
        <p:spPr>
          <a:xfrm>
            <a:off x="531700" y="213800"/>
            <a:ext cx="5925300" cy="12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 </a:t>
            </a:r>
            <a:endParaRPr/>
          </a:p>
        </p:txBody>
      </p:sp>
      <p:sp>
        <p:nvSpPr>
          <p:cNvPr id="192" name="Google Shape;192;p33"/>
          <p:cNvSpPr txBox="1"/>
          <p:nvPr>
            <p:ph idx="1" type="subTitle"/>
          </p:nvPr>
        </p:nvSpPr>
        <p:spPr>
          <a:xfrm>
            <a:off x="4869175" y="1464200"/>
            <a:ext cx="3969300" cy="3395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500"/>
              <a:t>To compare theoretical vs. actual energy output of biomass fuels</a:t>
            </a:r>
            <a:endParaRPr sz="1500"/>
          </a:p>
          <a:p>
            <a:pPr indent="0" lvl="0" marL="457200" rtl="0" algn="l">
              <a:spcBef>
                <a:spcPts val="0"/>
              </a:spcBef>
              <a:spcAft>
                <a:spcPts val="0"/>
              </a:spcAft>
              <a:buNone/>
            </a:pPr>
            <a:r>
              <a:t/>
            </a:r>
            <a:endParaRPr sz="1500"/>
          </a:p>
          <a:p>
            <a:pPr indent="-311150" lvl="0" marL="457200" rtl="0" algn="l">
              <a:spcBef>
                <a:spcPts val="0"/>
              </a:spcBef>
              <a:spcAft>
                <a:spcPts val="0"/>
              </a:spcAft>
              <a:buSzPts val="1300"/>
              <a:buChar char="●"/>
            </a:pPr>
            <a:r>
              <a:rPr lang="en" sz="1500"/>
              <a:t>Use stoichiometric combustion analysis for theoretical yield</a:t>
            </a:r>
            <a:endParaRPr sz="1500"/>
          </a:p>
          <a:p>
            <a:pPr indent="0" lvl="0" marL="457200" rtl="0" algn="l">
              <a:spcBef>
                <a:spcPts val="0"/>
              </a:spcBef>
              <a:spcAft>
                <a:spcPts val="0"/>
              </a:spcAft>
              <a:buNone/>
            </a:pPr>
            <a:r>
              <a:t/>
            </a:r>
            <a:endParaRPr sz="1500"/>
          </a:p>
          <a:p>
            <a:pPr indent="-311150" lvl="0" marL="457200" rtl="0" algn="l">
              <a:spcBef>
                <a:spcPts val="0"/>
              </a:spcBef>
              <a:spcAft>
                <a:spcPts val="0"/>
              </a:spcAft>
              <a:buSzPts val="1300"/>
              <a:buChar char="●"/>
            </a:pPr>
            <a:r>
              <a:rPr lang="en" sz="1500"/>
              <a:t>Analyze real-world plant data (wood chips, rice husk, bagasse)</a:t>
            </a:r>
            <a:endParaRPr sz="1500"/>
          </a:p>
          <a:p>
            <a:pPr indent="0" lvl="0" marL="457200" rtl="0" algn="l">
              <a:spcBef>
                <a:spcPts val="0"/>
              </a:spcBef>
              <a:spcAft>
                <a:spcPts val="0"/>
              </a:spcAft>
              <a:buNone/>
            </a:pPr>
            <a:r>
              <a:t/>
            </a:r>
            <a:endParaRPr sz="1500"/>
          </a:p>
          <a:p>
            <a:pPr indent="-311150" lvl="0" marL="457200" rtl="0" algn="l">
              <a:spcBef>
                <a:spcPts val="0"/>
              </a:spcBef>
              <a:spcAft>
                <a:spcPts val="0"/>
              </a:spcAft>
              <a:buSzPts val="1300"/>
              <a:buChar char="●"/>
            </a:pPr>
            <a:r>
              <a:rPr lang="en" sz="1500"/>
              <a:t>Identify efficiency gaps and major energy loss factors</a:t>
            </a:r>
            <a:endParaRPr sz="1500"/>
          </a:p>
          <a:p>
            <a:pPr indent="0" lvl="0" marL="457200" rtl="0" algn="l">
              <a:spcBef>
                <a:spcPts val="0"/>
              </a:spcBef>
              <a:spcAft>
                <a:spcPts val="0"/>
              </a:spcAft>
              <a:buNone/>
            </a:pPr>
            <a:r>
              <a:t/>
            </a:r>
            <a:endParaRPr sz="1500"/>
          </a:p>
          <a:p>
            <a:pPr indent="-311150" lvl="0" marL="457200" rtl="0" algn="l">
              <a:spcBef>
                <a:spcPts val="0"/>
              </a:spcBef>
              <a:spcAft>
                <a:spcPts val="0"/>
              </a:spcAft>
              <a:buSzPts val="1300"/>
              <a:buChar char="●"/>
            </a:pPr>
            <a:r>
              <a:rPr lang="en" sz="1500"/>
              <a:t>Support optimization strategies for biomass-based energy systems</a:t>
            </a:r>
            <a:endParaRPr sz="1500"/>
          </a:p>
        </p:txBody>
      </p:sp>
      <p:cxnSp>
        <p:nvCxnSpPr>
          <p:cNvPr id="193" name="Google Shape;193;p33">
            <a:hlinkClick action="ppaction://hlinkshowjump?jump=nextslide"/>
          </p:cNvPr>
          <p:cNvCxnSpPr/>
          <p:nvPr/>
        </p:nvCxnSpPr>
        <p:spPr>
          <a:xfrm>
            <a:off x="715100" y="44144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7" name="Shape 1917"/>
        <p:cNvGrpSpPr/>
        <p:nvPr/>
      </p:nvGrpSpPr>
      <p:grpSpPr>
        <a:xfrm>
          <a:off x="0" y="0"/>
          <a:ext cx="0" cy="0"/>
          <a:chOff x="0" y="0"/>
          <a:chExt cx="0" cy="0"/>
        </a:xfrm>
      </p:grpSpPr>
      <p:pic>
        <p:nvPicPr>
          <p:cNvPr id="1918" name="Google Shape;1918;p51"/>
          <p:cNvPicPr preferRelativeResize="0"/>
          <p:nvPr/>
        </p:nvPicPr>
        <p:blipFill>
          <a:blip r:embed="rId3">
            <a:alphaModFix/>
          </a:blip>
          <a:stretch>
            <a:fillRect/>
          </a:stretch>
        </p:blipFill>
        <p:spPr>
          <a:xfrm>
            <a:off x="1386350" y="107325"/>
            <a:ext cx="6529201" cy="49288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2" name="Shape 1922"/>
        <p:cNvGrpSpPr/>
        <p:nvPr/>
      </p:nvGrpSpPr>
      <p:grpSpPr>
        <a:xfrm>
          <a:off x="0" y="0"/>
          <a:ext cx="0" cy="0"/>
          <a:chOff x="0" y="0"/>
          <a:chExt cx="0" cy="0"/>
        </a:xfrm>
      </p:grpSpPr>
      <p:pic>
        <p:nvPicPr>
          <p:cNvPr id="1923" name="Google Shape;1923;p52"/>
          <p:cNvPicPr preferRelativeResize="0"/>
          <p:nvPr/>
        </p:nvPicPr>
        <p:blipFill>
          <a:blip r:embed="rId3">
            <a:alphaModFix/>
          </a:blip>
          <a:stretch>
            <a:fillRect/>
          </a:stretch>
        </p:blipFill>
        <p:spPr>
          <a:xfrm>
            <a:off x="402362" y="380025"/>
            <a:ext cx="8339275" cy="4383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7" name="Shape 1927"/>
        <p:cNvGrpSpPr/>
        <p:nvPr/>
      </p:nvGrpSpPr>
      <p:grpSpPr>
        <a:xfrm>
          <a:off x="0" y="0"/>
          <a:ext cx="0" cy="0"/>
          <a:chOff x="0" y="0"/>
          <a:chExt cx="0" cy="0"/>
        </a:xfrm>
      </p:grpSpPr>
      <p:sp>
        <p:nvSpPr>
          <p:cNvPr id="1928" name="Google Shape;1928;p53"/>
          <p:cNvSpPr txBox="1"/>
          <p:nvPr>
            <p:ph type="title"/>
          </p:nvPr>
        </p:nvSpPr>
        <p:spPr>
          <a:xfrm>
            <a:off x="674575" y="261400"/>
            <a:ext cx="80739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Energy Loss Distribution in Biomass Combustion Systems</a:t>
            </a:r>
            <a:endParaRPr/>
          </a:p>
          <a:p>
            <a:pPr indent="0" lvl="0" marL="0" rtl="0" algn="l">
              <a:spcBef>
                <a:spcPts val="0"/>
              </a:spcBef>
              <a:spcAft>
                <a:spcPts val="0"/>
              </a:spcAft>
              <a:buNone/>
            </a:pPr>
            <a:r>
              <a:t/>
            </a:r>
            <a:endParaRPr/>
          </a:p>
        </p:txBody>
      </p:sp>
      <p:pic>
        <p:nvPicPr>
          <p:cNvPr id="1929" name="Google Shape;1929;p53"/>
          <p:cNvPicPr preferRelativeResize="0"/>
          <p:nvPr/>
        </p:nvPicPr>
        <p:blipFill>
          <a:blip r:embed="rId3">
            <a:alphaModFix/>
          </a:blip>
          <a:stretch>
            <a:fillRect/>
          </a:stretch>
        </p:blipFill>
        <p:spPr>
          <a:xfrm>
            <a:off x="1128600" y="1253225"/>
            <a:ext cx="7165851" cy="36657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3" name="Shape 1933"/>
        <p:cNvGrpSpPr/>
        <p:nvPr/>
      </p:nvGrpSpPr>
      <p:grpSpPr>
        <a:xfrm>
          <a:off x="0" y="0"/>
          <a:ext cx="0" cy="0"/>
          <a:chOff x="0" y="0"/>
          <a:chExt cx="0" cy="0"/>
        </a:xfrm>
      </p:grpSpPr>
      <p:sp>
        <p:nvSpPr>
          <p:cNvPr id="1934" name="Google Shape;1934;p54"/>
          <p:cNvSpPr txBox="1"/>
          <p:nvPr>
            <p:ph type="title"/>
          </p:nvPr>
        </p:nvSpPr>
        <p:spPr>
          <a:xfrm>
            <a:off x="715100" y="535000"/>
            <a:ext cx="80739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Energy Loss Distribution in Biomass Combustion Systems</a:t>
            </a:r>
            <a:endParaRPr/>
          </a:p>
          <a:p>
            <a:pPr indent="0" lvl="0" marL="0" rtl="0" algn="l">
              <a:spcBef>
                <a:spcPts val="0"/>
              </a:spcBef>
              <a:spcAft>
                <a:spcPts val="0"/>
              </a:spcAft>
              <a:buNone/>
            </a:pPr>
            <a:r>
              <a:t/>
            </a:r>
            <a:endParaRPr/>
          </a:p>
        </p:txBody>
      </p:sp>
      <p:sp>
        <p:nvSpPr>
          <p:cNvPr id="1935" name="Google Shape;1935;p54"/>
          <p:cNvSpPr txBox="1"/>
          <p:nvPr>
            <p:ph idx="1" type="body"/>
          </p:nvPr>
        </p:nvSpPr>
        <p:spPr>
          <a:xfrm>
            <a:off x="715100" y="1636300"/>
            <a:ext cx="3856800" cy="24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Loss Components:</a:t>
            </a:r>
            <a:endParaRPr b="1"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Moisture Evaporation – highest loss across all types</a:t>
            </a:r>
            <a:br>
              <a:rPr lang="en" sz="1500"/>
            </a:br>
            <a:endParaRPr sz="1500"/>
          </a:p>
          <a:p>
            <a:pPr indent="-323850" lvl="0" marL="457200" rtl="0" algn="l">
              <a:spcBef>
                <a:spcPts val="0"/>
              </a:spcBef>
              <a:spcAft>
                <a:spcPts val="0"/>
              </a:spcAft>
              <a:buSzPts val="1500"/>
              <a:buChar char="●"/>
            </a:pPr>
            <a:r>
              <a:rPr lang="en" sz="1500"/>
              <a:t>Unburned Carbon – due to incomplete combustion</a:t>
            </a:r>
            <a:br>
              <a:rPr lang="en" sz="1500"/>
            </a:br>
            <a:endParaRPr sz="1500"/>
          </a:p>
          <a:p>
            <a:pPr indent="-323850" lvl="0" marL="457200" rtl="0" algn="l">
              <a:spcBef>
                <a:spcPts val="0"/>
              </a:spcBef>
              <a:spcAft>
                <a:spcPts val="0"/>
              </a:spcAft>
              <a:buSzPts val="1500"/>
              <a:buChar char="●"/>
            </a:pPr>
            <a:r>
              <a:rPr lang="en" sz="1500"/>
              <a:t>Flue Gas Heat – heat escaping with exhaust gases</a:t>
            </a:r>
            <a:endParaRPr sz="1500"/>
          </a:p>
        </p:txBody>
      </p:sp>
      <p:sp>
        <p:nvSpPr>
          <p:cNvPr id="1936" name="Google Shape;1936;p54"/>
          <p:cNvSpPr txBox="1"/>
          <p:nvPr>
            <p:ph idx="1" type="body"/>
          </p:nvPr>
        </p:nvSpPr>
        <p:spPr>
          <a:xfrm>
            <a:off x="5092925" y="1636300"/>
            <a:ext cx="3856800" cy="256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Insights</a:t>
            </a:r>
            <a:r>
              <a:rPr b="1" lang="en" sz="1500"/>
              <a:t>:</a:t>
            </a:r>
            <a:endParaRPr b="1"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Pre-drying biomass can significantly reduce moisture losses</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Smaller losses from carbon and flue gases → potential for optimization</a:t>
            </a:r>
            <a:endParaRPr sz="1500"/>
          </a:p>
          <a:p>
            <a:pPr indent="0" lvl="0" marL="45720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Highlights the gap between theoretical and real efficiency</a:t>
            </a:r>
            <a:endParaRPr sz="1500"/>
          </a:p>
          <a:p>
            <a:pPr indent="0" lvl="0" marL="457200" rtl="0" algn="l">
              <a:spcBef>
                <a:spcPts val="0"/>
              </a:spcBef>
              <a:spcAft>
                <a:spcPts val="0"/>
              </a:spcAft>
              <a:buNone/>
            </a:pPr>
            <a:r>
              <a:t/>
            </a:r>
            <a:endParaRPr sz="15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0" name="Shape 1940"/>
        <p:cNvGrpSpPr/>
        <p:nvPr/>
      </p:nvGrpSpPr>
      <p:grpSpPr>
        <a:xfrm>
          <a:off x="0" y="0"/>
          <a:ext cx="0" cy="0"/>
          <a:chOff x="0" y="0"/>
          <a:chExt cx="0" cy="0"/>
        </a:xfrm>
      </p:grpSpPr>
      <p:sp>
        <p:nvSpPr>
          <p:cNvPr id="1941" name="Google Shape;1941;p55"/>
          <p:cNvSpPr txBox="1"/>
          <p:nvPr>
            <p:ph type="title"/>
          </p:nvPr>
        </p:nvSpPr>
        <p:spPr>
          <a:xfrm>
            <a:off x="715100" y="2259575"/>
            <a:ext cx="5046000" cy="231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Takeaway</a:t>
            </a:r>
            <a:endParaRPr/>
          </a:p>
        </p:txBody>
      </p:sp>
      <p:sp>
        <p:nvSpPr>
          <p:cNvPr id="1942" name="Google Shape;1942;p55"/>
          <p:cNvSpPr txBox="1"/>
          <p:nvPr>
            <p:ph idx="1" type="body"/>
          </p:nvPr>
        </p:nvSpPr>
        <p:spPr>
          <a:xfrm>
            <a:off x="3856200" y="535000"/>
            <a:ext cx="4572300" cy="8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Effective combustion control + fuel preparation are key to improving output</a:t>
            </a:r>
            <a:endParaRPr sz="1500"/>
          </a:p>
        </p:txBody>
      </p:sp>
      <p:cxnSp>
        <p:nvCxnSpPr>
          <p:cNvPr id="1943" name="Google Shape;1943;p55">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7" name="Shape 1947"/>
        <p:cNvGrpSpPr/>
        <p:nvPr/>
      </p:nvGrpSpPr>
      <p:grpSpPr>
        <a:xfrm>
          <a:off x="0" y="0"/>
          <a:ext cx="0" cy="0"/>
          <a:chOff x="0" y="0"/>
          <a:chExt cx="0" cy="0"/>
        </a:xfrm>
      </p:grpSpPr>
      <p:sp>
        <p:nvSpPr>
          <p:cNvPr id="1948" name="Google Shape;1948;p56"/>
          <p:cNvSpPr txBox="1"/>
          <p:nvPr>
            <p:ph type="title"/>
          </p:nvPr>
        </p:nvSpPr>
        <p:spPr>
          <a:xfrm>
            <a:off x="715100" y="535000"/>
            <a:ext cx="6290700" cy="192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600"/>
              <a:t>Economic Perspective</a:t>
            </a:r>
            <a:endParaRPr sz="4600"/>
          </a:p>
          <a:p>
            <a:pPr indent="0" lvl="0" marL="0" rtl="0" algn="l">
              <a:spcBef>
                <a:spcPts val="0"/>
              </a:spcBef>
              <a:spcAft>
                <a:spcPts val="0"/>
              </a:spcAft>
              <a:buNone/>
            </a:pPr>
            <a:r>
              <a:t/>
            </a:r>
            <a:endParaRPr sz="4600"/>
          </a:p>
        </p:txBody>
      </p:sp>
      <p:cxnSp>
        <p:nvCxnSpPr>
          <p:cNvPr id="1949" name="Google Shape;1949;p56">
            <a:hlinkClick action="ppaction://hlinkshowjump?jump=nextslide"/>
          </p:cNvPr>
          <p:cNvCxnSpPr/>
          <p:nvPr/>
        </p:nvCxnSpPr>
        <p:spPr>
          <a:xfrm>
            <a:off x="715100" y="4414400"/>
            <a:ext cx="483300" cy="0"/>
          </a:xfrm>
          <a:prstGeom prst="straightConnector1">
            <a:avLst/>
          </a:prstGeom>
          <a:noFill/>
          <a:ln cap="flat" cmpd="sng" w="9525">
            <a:solidFill>
              <a:schemeClr val="dk1"/>
            </a:solidFill>
            <a:prstDash val="solid"/>
            <a:round/>
            <a:headEnd len="med" w="med" type="none"/>
            <a:tailEnd len="med" w="med" type="triangle"/>
          </a:ln>
        </p:spPr>
      </p:cxnSp>
      <p:sp>
        <p:nvSpPr>
          <p:cNvPr id="1950" name="Google Shape;1950;p56"/>
          <p:cNvSpPr txBox="1"/>
          <p:nvPr/>
        </p:nvSpPr>
        <p:spPr>
          <a:xfrm>
            <a:off x="1324350" y="4226900"/>
            <a:ext cx="64953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Understanding energy efficiency losses helps reduce fuel costs per kWh.</a:t>
            </a:r>
            <a:endParaRPr>
              <a:solidFill>
                <a:schemeClr val="dk1"/>
              </a:solidFill>
              <a:latin typeface="Albert Sans"/>
              <a:ea typeface="Albert Sans"/>
              <a:cs typeface="Albert Sans"/>
              <a:sym typeface="Albert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4" name="Shape 1954"/>
        <p:cNvGrpSpPr/>
        <p:nvPr/>
      </p:nvGrpSpPr>
      <p:grpSpPr>
        <a:xfrm>
          <a:off x="0" y="0"/>
          <a:ext cx="0" cy="0"/>
          <a:chOff x="0" y="0"/>
          <a:chExt cx="0" cy="0"/>
        </a:xfrm>
      </p:grpSpPr>
      <p:sp>
        <p:nvSpPr>
          <p:cNvPr id="1955" name="Google Shape;1955;p57"/>
          <p:cNvSpPr txBox="1"/>
          <p:nvPr>
            <p:ph idx="1" type="subTitle"/>
          </p:nvPr>
        </p:nvSpPr>
        <p:spPr>
          <a:xfrm>
            <a:off x="715100" y="1717575"/>
            <a:ext cx="3200100" cy="20697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Bagasse:</a:t>
            </a:r>
            <a:r>
              <a:rPr i="1" lang="en" sz="1500"/>
              <a:t> $0.098/kWh</a:t>
            </a:r>
            <a:endParaRPr i="1"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Rice Husk: </a:t>
            </a:r>
            <a:r>
              <a:rPr i="1" lang="en" sz="1500"/>
              <a:t>$0.100/kWh</a:t>
            </a:r>
            <a:endParaRPr i="1" sz="1500"/>
          </a:p>
          <a:p>
            <a:pPr indent="0" lvl="0" marL="45720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Wood Chips: </a:t>
            </a:r>
            <a:r>
              <a:rPr i="1" lang="en" sz="1500"/>
              <a:t>$0.125/kWh</a:t>
            </a:r>
            <a:endParaRPr i="1" sz="1500"/>
          </a:p>
        </p:txBody>
      </p:sp>
      <p:sp>
        <p:nvSpPr>
          <p:cNvPr id="1956" name="Google Shape;1956;p57"/>
          <p:cNvSpPr txBox="1"/>
          <p:nvPr>
            <p:ph type="title"/>
          </p:nvPr>
        </p:nvSpPr>
        <p:spPr>
          <a:xfrm>
            <a:off x="715100" y="535000"/>
            <a:ext cx="8064000" cy="9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LCOE Calculations (Levelized Cost of Electricity)</a:t>
            </a:r>
            <a:endParaRPr/>
          </a:p>
        </p:txBody>
      </p:sp>
      <p:pic>
        <p:nvPicPr>
          <p:cNvPr id="1957" name="Google Shape;1957;p57"/>
          <p:cNvPicPr preferRelativeResize="0"/>
          <p:nvPr/>
        </p:nvPicPr>
        <p:blipFill>
          <a:blip r:embed="rId3">
            <a:alphaModFix/>
          </a:blip>
          <a:stretch>
            <a:fillRect/>
          </a:stretch>
        </p:blipFill>
        <p:spPr>
          <a:xfrm>
            <a:off x="4310350" y="2024538"/>
            <a:ext cx="4377651" cy="1094425"/>
          </a:xfrm>
          <a:prstGeom prst="rect">
            <a:avLst/>
          </a:prstGeom>
          <a:noFill/>
          <a:ln>
            <a:noFill/>
          </a:ln>
        </p:spPr>
      </p:pic>
      <p:pic>
        <p:nvPicPr>
          <p:cNvPr id="1958" name="Google Shape;1958;p57"/>
          <p:cNvPicPr preferRelativeResize="0"/>
          <p:nvPr/>
        </p:nvPicPr>
        <p:blipFill>
          <a:blip r:embed="rId4">
            <a:alphaModFix/>
          </a:blip>
          <a:stretch>
            <a:fillRect/>
          </a:stretch>
        </p:blipFill>
        <p:spPr>
          <a:xfrm>
            <a:off x="1775300" y="3254700"/>
            <a:ext cx="5943600" cy="1524000"/>
          </a:xfrm>
          <a:prstGeom prst="rect">
            <a:avLst/>
          </a:prstGeom>
          <a:noFill/>
          <a:ln>
            <a:noFill/>
          </a:ln>
        </p:spPr>
      </p:pic>
      <p:sp>
        <p:nvSpPr>
          <p:cNvPr id="1959" name="Google Shape;1959;p57"/>
          <p:cNvSpPr txBox="1"/>
          <p:nvPr/>
        </p:nvSpPr>
        <p:spPr>
          <a:xfrm>
            <a:off x="5445350" y="1102000"/>
            <a:ext cx="2857500" cy="36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200">
                <a:solidFill>
                  <a:schemeClr val="dk1"/>
                </a:solidFill>
                <a:latin typeface="Albert Sans"/>
                <a:ea typeface="Albert Sans"/>
                <a:cs typeface="Albert Sans"/>
                <a:sym typeface="Albert Sans"/>
              </a:rPr>
              <a:t>Matlab Code Attached In The Report</a:t>
            </a:r>
            <a:endParaRPr i="1" sz="1200">
              <a:solidFill>
                <a:schemeClr val="dk1"/>
              </a:solidFill>
              <a:latin typeface="Albert Sans"/>
              <a:ea typeface="Albert Sans"/>
              <a:cs typeface="Albert Sans"/>
              <a:sym typeface="Albert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3" name="Shape 1963"/>
        <p:cNvGrpSpPr/>
        <p:nvPr/>
      </p:nvGrpSpPr>
      <p:grpSpPr>
        <a:xfrm>
          <a:off x="0" y="0"/>
          <a:ext cx="0" cy="0"/>
          <a:chOff x="0" y="0"/>
          <a:chExt cx="0" cy="0"/>
        </a:xfrm>
      </p:grpSpPr>
      <p:sp>
        <p:nvSpPr>
          <p:cNvPr id="1964" name="Google Shape;1964;p58"/>
          <p:cNvSpPr txBox="1"/>
          <p:nvPr>
            <p:ph type="title"/>
          </p:nvPr>
        </p:nvSpPr>
        <p:spPr>
          <a:xfrm>
            <a:off x="704975" y="261400"/>
            <a:ext cx="8064000" cy="9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LCOE Calculations (Levelized Cost of Electricity)</a:t>
            </a:r>
            <a:endParaRPr/>
          </a:p>
        </p:txBody>
      </p:sp>
      <p:pic>
        <p:nvPicPr>
          <p:cNvPr id="1965" name="Google Shape;1965;p58"/>
          <p:cNvPicPr preferRelativeResize="0"/>
          <p:nvPr/>
        </p:nvPicPr>
        <p:blipFill>
          <a:blip r:embed="rId3">
            <a:alphaModFix/>
          </a:blip>
          <a:stretch>
            <a:fillRect/>
          </a:stretch>
        </p:blipFill>
        <p:spPr>
          <a:xfrm>
            <a:off x="995650" y="1064525"/>
            <a:ext cx="7152700" cy="39546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9" name="Shape 1969"/>
        <p:cNvGrpSpPr/>
        <p:nvPr/>
      </p:nvGrpSpPr>
      <p:grpSpPr>
        <a:xfrm>
          <a:off x="0" y="0"/>
          <a:ext cx="0" cy="0"/>
          <a:chOff x="0" y="0"/>
          <a:chExt cx="0" cy="0"/>
        </a:xfrm>
      </p:grpSpPr>
      <p:sp>
        <p:nvSpPr>
          <p:cNvPr id="1970" name="Google Shape;1970;p59"/>
          <p:cNvSpPr txBox="1"/>
          <p:nvPr>
            <p:ph idx="1" type="subTitle"/>
          </p:nvPr>
        </p:nvSpPr>
        <p:spPr>
          <a:xfrm>
            <a:off x="5639725" y="2026200"/>
            <a:ext cx="2825100" cy="1421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Wood Chips: $5,255/kW</a:t>
            </a:r>
            <a:endParaRPr sz="1500"/>
          </a:p>
          <a:p>
            <a:pPr indent="0" lvl="0" marL="45720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Bagasse: $3,280/kW</a:t>
            </a:r>
            <a:endParaRPr sz="1500"/>
          </a:p>
        </p:txBody>
      </p:sp>
      <p:sp>
        <p:nvSpPr>
          <p:cNvPr id="1971" name="Google Shape;1971;p59"/>
          <p:cNvSpPr txBox="1"/>
          <p:nvPr>
            <p:ph type="title"/>
          </p:nvPr>
        </p:nvSpPr>
        <p:spPr>
          <a:xfrm>
            <a:off x="715100" y="535000"/>
            <a:ext cx="8064000" cy="9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CAPEX (Capital Expenditures) </a:t>
            </a:r>
            <a:endParaRPr/>
          </a:p>
        </p:txBody>
      </p:sp>
      <p:pic>
        <p:nvPicPr>
          <p:cNvPr id="1972" name="Google Shape;1972;p59"/>
          <p:cNvPicPr preferRelativeResize="0"/>
          <p:nvPr/>
        </p:nvPicPr>
        <p:blipFill>
          <a:blip r:embed="rId3">
            <a:alphaModFix/>
          </a:blip>
          <a:stretch>
            <a:fillRect/>
          </a:stretch>
        </p:blipFill>
        <p:spPr>
          <a:xfrm>
            <a:off x="644175" y="1550813"/>
            <a:ext cx="4425799" cy="1896775"/>
          </a:xfrm>
          <a:prstGeom prst="rect">
            <a:avLst/>
          </a:prstGeom>
          <a:noFill/>
          <a:ln>
            <a:noFill/>
          </a:ln>
        </p:spPr>
      </p:pic>
      <p:sp>
        <p:nvSpPr>
          <p:cNvPr id="1973" name="Google Shape;1973;p59"/>
          <p:cNvSpPr txBox="1"/>
          <p:nvPr/>
        </p:nvSpPr>
        <p:spPr>
          <a:xfrm>
            <a:off x="715100" y="3658750"/>
            <a:ext cx="5479500" cy="110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800"/>
              <a:t>These values are based on cost data from biomass power plant case studies and technology reports, such as:</a:t>
            </a:r>
            <a:br>
              <a:rPr i="1" lang="en" sz="800"/>
            </a:br>
            <a:br>
              <a:rPr i="1" lang="en" sz="800"/>
            </a:br>
            <a:r>
              <a:rPr i="1" lang="en" sz="800"/>
              <a:t>IRENA-ETSAP: Technology Brief E05 – Biomass for Heat and Power</a:t>
            </a:r>
            <a:br>
              <a:rPr i="1" lang="en" sz="800"/>
            </a:br>
            <a:endParaRPr i="1" sz="800"/>
          </a:p>
          <a:p>
            <a:pPr indent="0" lvl="0" marL="0" rtl="0" algn="l">
              <a:spcBef>
                <a:spcPts val="0"/>
              </a:spcBef>
              <a:spcAft>
                <a:spcPts val="0"/>
              </a:spcAft>
              <a:buNone/>
            </a:pPr>
            <a:r>
              <a:rPr i="1" lang="en" sz="800"/>
              <a:t>NREL’s Cost and Performance data sheets</a:t>
            </a:r>
            <a:endParaRPr sz="900">
              <a:solidFill>
                <a:schemeClr val="dk1"/>
              </a:solidFill>
              <a:latin typeface="Albert Sans"/>
              <a:ea typeface="Albert Sans"/>
              <a:cs typeface="Albert Sans"/>
              <a:sym typeface="Albert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7" name="Shape 1977"/>
        <p:cNvGrpSpPr/>
        <p:nvPr/>
      </p:nvGrpSpPr>
      <p:grpSpPr>
        <a:xfrm>
          <a:off x="0" y="0"/>
          <a:ext cx="0" cy="0"/>
          <a:chOff x="0" y="0"/>
          <a:chExt cx="0" cy="0"/>
        </a:xfrm>
      </p:grpSpPr>
      <p:sp>
        <p:nvSpPr>
          <p:cNvPr id="1978" name="Google Shape;1978;p60"/>
          <p:cNvSpPr txBox="1"/>
          <p:nvPr>
            <p:ph type="title"/>
          </p:nvPr>
        </p:nvSpPr>
        <p:spPr>
          <a:xfrm>
            <a:off x="715100" y="2259575"/>
            <a:ext cx="4572300" cy="231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Findings</a:t>
            </a:r>
            <a:endParaRPr/>
          </a:p>
        </p:txBody>
      </p:sp>
      <p:sp>
        <p:nvSpPr>
          <p:cNvPr id="1979" name="Google Shape;1979;p60"/>
          <p:cNvSpPr txBox="1"/>
          <p:nvPr>
            <p:ph idx="1" type="body"/>
          </p:nvPr>
        </p:nvSpPr>
        <p:spPr>
          <a:xfrm>
            <a:off x="3856200" y="535000"/>
            <a:ext cx="4572300" cy="8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500"/>
              <a:t>Bagasse = most cost-efficient due to low fuel cost and decent efficiency</a:t>
            </a:r>
            <a:endParaRPr i="1" sz="1500"/>
          </a:p>
          <a:p>
            <a:pPr indent="0" lvl="0" marL="0" rtl="0" algn="l">
              <a:spcBef>
                <a:spcPts val="0"/>
              </a:spcBef>
              <a:spcAft>
                <a:spcPts val="0"/>
              </a:spcAft>
              <a:buNone/>
            </a:pPr>
            <a:r>
              <a:t/>
            </a:r>
            <a:endParaRPr sz="1500"/>
          </a:p>
        </p:txBody>
      </p:sp>
      <p:cxnSp>
        <p:nvCxnSpPr>
          <p:cNvPr id="1980" name="Google Shape;1980;p60">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4"/>
          <p:cNvSpPr txBox="1"/>
          <p:nvPr>
            <p:ph idx="1" type="subTitle"/>
          </p:nvPr>
        </p:nvSpPr>
        <p:spPr>
          <a:xfrm>
            <a:off x="782275" y="1470525"/>
            <a:ext cx="4563300" cy="3222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Yield values for 3 biomass types</a:t>
            </a:r>
            <a:br>
              <a:rPr lang="en" sz="1600"/>
            </a:br>
            <a:endParaRPr sz="1600"/>
          </a:p>
          <a:p>
            <a:pPr indent="-330200" lvl="0" marL="457200" rtl="0" algn="l">
              <a:spcBef>
                <a:spcPts val="0"/>
              </a:spcBef>
              <a:spcAft>
                <a:spcPts val="0"/>
              </a:spcAft>
              <a:buSzPts val="1600"/>
              <a:buChar char="●"/>
            </a:pPr>
            <a:r>
              <a:rPr lang="en" sz="1600"/>
              <a:t>Real-world thermal efficiency comparison</a:t>
            </a:r>
            <a:br>
              <a:rPr lang="en" sz="1600"/>
            </a:br>
            <a:endParaRPr sz="1600"/>
          </a:p>
          <a:p>
            <a:pPr indent="-330200" lvl="0" marL="457200" rtl="0" algn="l">
              <a:spcBef>
                <a:spcPts val="0"/>
              </a:spcBef>
              <a:spcAft>
                <a:spcPts val="0"/>
              </a:spcAft>
              <a:buSzPts val="1600"/>
              <a:buChar char="●"/>
            </a:pPr>
            <a:r>
              <a:rPr lang="en" sz="1600"/>
              <a:t>Key energy losses identified</a:t>
            </a:r>
            <a:br>
              <a:rPr lang="en" sz="1600"/>
            </a:br>
            <a:endParaRPr sz="1600"/>
          </a:p>
          <a:p>
            <a:pPr indent="-330200" lvl="0" marL="457200" rtl="0" algn="l">
              <a:spcBef>
                <a:spcPts val="0"/>
              </a:spcBef>
              <a:spcAft>
                <a:spcPts val="0"/>
              </a:spcAft>
              <a:buSzPts val="1600"/>
              <a:buChar char="●"/>
            </a:pPr>
            <a:r>
              <a:rPr lang="en" sz="1600"/>
              <a:t>Graphs for visualization</a:t>
            </a:r>
            <a:br>
              <a:rPr lang="en" sz="1600"/>
            </a:br>
            <a:endParaRPr sz="1600"/>
          </a:p>
          <a:p>
            <a:pPr indent="-330200" lvl="0" marL="457200" rtl="0" algn="l">
              <a:spcBef>
                <a:spcPts val="0"/>
              </a:spcBef>
              <a:spcAft>
                <a:spcPts val="0"/>
              </a:spcAft>
              <a:buSzPts val="1600"/>
              <a:buChar char="●"/>
            </a:pPr>
            <a:r>
              <a:rPr lang="en" sz="1600"/>
              <a:t>Final energy efficiency summary (%)</a:t>
            </a:r>
            <a:br>
              <a:rPr lang="en" sz="1600"/>
            </a:br>
            <a:endParaRPr sz="1600"/>
          </a:p>
          <a:p>
            <a:pPr indent="-330200" lvl="0" marL="457200" rtl="0" algn="l">
              <a:spcBef>
                <a:spcPts val="0"/>
              </a:spcBef>
              <a:spcAft>
                <a:spcPts val="0"/>
              </a:spcAft>
              <a:buSzPts val="1600"/>
              <a:buChar char="●"/>
            </a:pPr>
            <a:r>
              <a:rPr lang="en" sz="1600"/>
              <a:t>Practical recommendations</a:t>
            </a:r>
            <a:endParaRPr sz="1600"/>
          </a:p>
          <a:p>
            <a:pPr indent="0" lvl="0" marL="457200" rtl="0" algn="l">
              <a:spcBef>
                <a:spcPts val="0"/>
              </a:spcBef>
              <a:spcAft>
                <a:spcPts val="0"/>
              </a:spcAft>
              <a:buNone/>
            </a:pPr>
            <a:r>
              <a:t/>
            </a:r>
            <a:endParaRPr sz="1600"/>
          </a:p>
        </p:txBody>
      </p:sp>
      <p:sp>
        <p:nvSpPr>
          <p:cNvPr id="199" name="Google Shape;199;p34"/>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Expected Outcomes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4" name="Shape 1984"/>
        <p:cNvGrpSpPr/>
        <p:nvPr/>
      </p:nvGrpSpPr>
      <p:grpSpPr>
        <a:xfrm>
          <a:off x="0" y="0"/>
          <a:ext cx="0" cy="0"/>
          <a:chOff x="0" y="0"/>
          <a:chExt cx="0" cy="0"/>
        </a:xfrm>
      </p:grpSpPr>
      <p:sp>
        <p:nvSpPr>
          <p:cNvPr id="1985" name="Google Shape;1985;p61"/>
          <p:cNvSpPr txBox="1"/>
          <p:nvPr>
            <p:ph type="title"/>
          </p:nvPr>
        </p:nvSpPr>
        <p:spPr>
          <a:xfrm>
            <a:off x="715100" y="3068600"/>
            <a:ext cx="7713900" cy="153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700"/>
              <a:t>249,867</a:t>
            </a:r>
            <a:endParaRPr sz="8700"/>
          </a:p>
        </p:txBody>
      </p:sp>
      <p:sp>
        <p:nvSpPr>
          <p:cNvPr id="1986" name="Google Shape;1986;p61"/>
          <p:cNvSpPr txBox="1"/>
          <p:nvPr>
            <p:ph idx="1" type="subTitle"/>
          </p:nvPr>
        </p:nvSpPr>
        <p:spPr>
          <a:xfrm>
            <a:off x="4572000" y="535000"/>
            <a:ext cx="4166100" cy="5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kWh/year</a:t>
            </a:r>
            <a:r>
              <a:rPr lang="en"/>
              <a:t> from a small-scale </a:t>
            </a:r>
            <a:r>
              <a:rPr b="1" lang="en"/>
              <a:t>rice husk biomass </a:t>
            </a:r>
            <a:r>
              <a:rPr lang="en"/>
              <a:t>plant</a:t>
            </a:r>
            <a:endParaRPr/>
          </a:p>
        </p:txBody>
      </p:sp>
      <p:cxnSp>
        <p:nvCxnSpPr>
          <p:cNvPr id="1987" name="Google Shape;1987;p61">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1" name="Shape 1991"/>
        <p:cNvGrpSpPr/>
        <p:nvPr/>
      </p:nvGrpSpPr>
      <p:grpSpPr>
        <a:xfrm>
          <a:off x="0" y="0"/>
          <a:ext cx="0" cy="0"/>
          <a:chOff x="0" y="0"/>
          <a:chExt cx="0" cy="0"/>
        </a:xfrm>
      </p:grpSpPr>
      <p:sp>
        <p:nvSpPr>
          <p:cNvPr id="1992" name="Google Shape;1992;p62"/>
          <p:cNvSpPr txBox="1"/>
          <p:nvPr>
            <p:ph type="title"/>
          </p:nvPr>
        </p:nvSpPr>
        <p:spPr>
          <a:xfrm>
            <a:off x="715100" y="983000"/>
            <a:ext cx="7713900" cy="95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12,390</a:t>
            </a:r>
            <a:r>
              <a:rPr lang="en"/>
              <a:t> MJ/day </a:t>
            </a:r>
            <a:endParaRPr/>
          </a:p>
        </p:txBody>
      </p:sp>
      <p:sp>
        <p:nvSpPr>
          <p:cNvPr id="1993" name="Google Shape;1993;p62"/>
          <p:cNvSpPr txBox="1"/>
          <p:nvPr>
            <p:ph idx="1" type="subTitle"/>
          </p:nvPr>
        </p:nvSpPr>
        <p:spPr>
          <a:xfrm>
            <a:off x="715100" y="1858700"/>
            <a:ext cx="77139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 expect from stoichiometric combustion of </a:t>
            </a:r>
            <a:r>
              <a:rPr b="1" lang="en"/>
              <a:t>1 ton of rice husk</a:t>
            </a:r>
            <a:endParaRPr b="1"/>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94" name="Google Shape;1994;p62"/>
          <p:cNvSpPr txBox="1"/>
          <p:nvPr>
            <p:ph idx="2" type="title"/>
          </p:nvPr>
        </p:nvSpPr>
        <p:spPr>
          <a:xfrm>
            <a:off x="715100" y="2921600"/>
            <a:ext cx="7713900" cy="95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3,097</a:t>
            </a:r>
            <a:r>
              <a:rPr lang="en"/>
              <a:t> MJ/day</a:t>
            </a:r>
            <a:endParaRPr/>
          </a:p>
        </p:txBody>
      </p:sp>
      <p:sp>
        <p:nvSpPr>
          <p:cNvPr id="1995" name="Google Shape;1995;p62"/>
          <p:cNvSpPr txBox="1"/>
          <p:nvPr>
            <p:ph idx="3" type="subTitle"/>
          </p:nvPr>
        </p:nvSpPr>
        <p:spPr>
          <a:xfrm>
            <a:off x="715100" y="3797300"/>
            <a:ext cx="77139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What’s actually delivered after real-world losses </a:t>
            </a:r>
            <a:r>
              <a:rPr b="1" lang="en"/>
              <a:t>(25% efficiency)</a:t>
            </a:r>
            <a:endParaRPr b="1"/>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cxnSp>
        <p:nvCxnSpPr>
          <p:cNvPr id="1996" name="Google Shape;1996;p62">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0" name="Shape 2000"/>
        <p:cNvGrpSpPr/>
        <p:nvPr/>
      </p:nvGrpSpPr>
      <p:grpSpPr>
        <a:xfrm>
          <a:off x="0" y="0"/>
          <a:ext cx="0" cy="0"/>
          <a:chOff x="0" y="0"/>
          <a:chExt cx="0" cy="0"/>
        </a:xfrm>
      </p:grpSpPr>
      <p:sp>
        <p:nvSpPr>
          <p:cNvPr id="2001" name="Google Shape;2001;p63"/>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Feedstock to Functional Power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nvGrpSpPr>
          <p:cNvPr id="2002" name="Google Shape;2002;p63"/>
          <p:cNvGrpSpPr/>
          <p:nvPr/>
        </p:nvGrpSpPr>
        <p:grpSpPr>
          <a:xfrm>
            <a:off x="1100704" y="1547593"/>
            <a:ext cx="2918397" cy="2590827"/>
            <a:chOff x="715088" y="1666611"/>
            <a:chExt cx="2650197" cy="2352731"/>
          </a:xfrm>
        </p:grpSpPr>
        <p:sp>
          <p:nvSpPr>
            <p:cNvPr id="2003" name="Google Shape;2003;p63"/>
            <p:cNvSpPr/>
            <p:nvPr/>
          </p:nvSpPr>
          <p:spPr>
            <a:xfrm>
              <a:off x="715088" y="3540283"/>
              <a:ext cx="2650197" cy="479059"/>
            </a:xfrm>
            <a:custGeom>
              <a:rect b="b" l="l" r="r" t="t"/>
              <a:pathLst>
                <a:path extrusionOk="0" h="11004" w="51957">
                  <a:moveTo>
                    <a:pt x="4986" y="1"/>
                  </a:moveTo>
                  <a:lnTo>
                    <a:pt x="230" y="9967"/>
                  </a:lnTo>
                  <a:cubicBezTo>
                    <a:pt x="1" y="10448"/>
                    <a:pt x="351" y="11004"/>
                    <a:pt x="886" y="11004"/>
                  </a:cubicBezTo>
                  <a:lnTo>
                    <a:pt x="51072" y="11004"/>
                  </a:lnTo>
                  <a:cubicBezTo>
                    <a:pt x="51606" y="11004"/>
                    <a:pt x="51957" y="10448"/>
                    <a:pt x="51728" y="9967"/>
                  </a:cubicBezTo>
                  <a:lnTo>
                    <a:pt x="4697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3"/>
            <p:cNvSpPr/>
            <p:nvPr/>
          </p:nvSpPr>
          <p:spPr>
            <a:xfrm>
              <a:off x="969422" y="3061558"/>
              <a:ext cx="2141601" cy="478754"/>
            </a:xfrm>
            <a:custGeom>
              <a:rect b="b" l="l" r="r" t="t"/>
              <a:pathLst>
                <a:path extrusionOk="0" h="10997" w="41986">
                  <a:moveTo>
                    <a:pt x="5246" y="1"/>
                  </a:moveTo>
                  <a:lnTo>
                    <a:pt x="0" y="10997"/>
                  </a:lnTo>
                  <a:lnTo>
                    <a:pt x="41986" y="10997"/>
                  </a:lnTo>
                  <a:lnTo>
                    <a:pt x="36740" y="1"/>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3"/>
            <p:cNvSpPr/>
            <p:nvPr/>
          </p:nvSpPr>
          <p:spPr>
            <a:xfrm>
              <a:off x="1236968" y="2582572"/>
              <a:ext cx="1606532" cy="479016"/>
            </a:xfrm>
            <a:custGeom>
              <a:rect b="b" l="l" r="r" t="t"/>
              <a:pathLst>
                <a:path extrusionOk="0" h="11003" w="31496">
                  <a:moveTo>
                    <a:pt x="5252" y="0"/>
                  </a:moveTo>
                  <a:lnTo>
                    <a:pt x="1" y="11003"/>
                  </a:lnTo>
                  <a:lnTo>
                    <a:pt x="31495" y="11003"/>
                  </a:lnTo>
                  <a:lnTo>
                    <a:pt x="26244"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3"/>
            <p:cNvSpPr/>
            <p:nvPr/>
          </p:nvSpPr>
          <p:spPr>
            <a:xfrm>
              <a:off x="1504871" y="2103542"/>
              <a:ext cx="1070749" cy="479059"/>
            </a:xfrm>
            <a:custGeom>
              <a:rect b="b" l="l" r="r" t="t"/>
              <a:pathLst>
                <a:path extrusionOk="0" h="11004" w="20992">
                  <a:moveTo>
                    <a:pt x="5251" y="0"/>
                  </a:moveTo>
                  <a:lnTo>
                    <a:pt x="0" y="11003"/>
                  </a:lnTo>
                  <a:lnTo>
                    <a:pt x="20992" y="11003"/>
                  </a:lnTo>
                  <a:lnTo>
                    <a:pt x="15741"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3"/>
            <p:cNvSpPr/>
            <p:nvPr/>
          </p:nvSpPr>
          <p:spPr>
            <a:xfrm>
              <a:off x="1772672" y="1666611"/>
              <a:ext cx="535171" cy="436961"/>
            </a:xfrm>
            <a:custGeom>
              <a:rect b="b" l="l" r="r" t="t"/>
              <a:pathLst>
                <a:path extrusionOk="0" h="10037" w="10492">
                  <a:moveTo>
                    <a:pt x="5246" y="0"/>
                  </a:moveTo>
                  <a:cubicBezTo>
                    <a:pt x="4984" y="0"/>
                    <a:pt x="4723" y="138"/>
                    <a:pt x="4592" y="413"/>
                  </a:cubicBezTo>
                  <a:lnTo>
                    <a:pt x="1" y="10036"/>
                  </a:lnTo>
                  <a:lnTo>
                    <a:pt x="10491" y="10036"/>
                  </a:lnTo>
                  <a:lnTo>
                    <a:pt x="5900" y="413"/>
                  </a:lnTo>
                  <a:cubicBezTo>
                    <a:pt x="5769" y="138"/>
                    <a:pt x="5508" y="0"/>
                    <a:pt x="5246" y="0"/>
                  </a:cubicBez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8" name="Google Shape;2008;p63"/>
          <p:cNvSpPr txBox="1"/>
          <p:nvPr/>
        </p:nvSpPr>
        <p:spPr>
          <a:xfrm>
            <a:off x="5054396" y="1547575"/>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01</a:t>
            </a:r>
            <a:endParaRPr sz="1800">
              <a:solidFill>
                <a:schemeClr val="lt2"/>
              </a:solidFill>
              <a:latin typeface="Alexandria Medium"/>
              <a:ea typeface="Alexandria Medium"/>
              <a:cs typeface="Alexandria Medium"/>
              <a:sym typeface="Alexandria Medium"/>
            </a:endParaRPr>
          </a:p>
        </p:txBody>
      </p:sp>
      <p:sp>
        <p:nvSpPr>
          <p:cNvPr id="2009" name="Google Shape;2009;p63"/>
          <p:cNvSpPr txBox="1"/>
          <p:nvPr/>
        </p:nvSpPr>
        <p:spPr>
          <a:xfrm>
            <a:off x="5554796" y="1547575"/>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Awareness stage</a:t>
            </a:r>
            <a:endParaRPr sz="1800">
              <a:solidFill>
                <a:schemeClr val="dk1"/>
              </a:solidFill>
              <a:latin typeface="Alexandria Medium"/>
              <a:ea typeface="Alexandria Medium"/>
              <a:cs typeface="Alexandria Medium"/>
              <a:sym typeface="Alexandria Medium"/>
            </a:endParaRPr>
          </a:p>
          <a:p>
            <a:pPr indent="0" lvl="0" marL="0" rtl="0" algn="l">
              <a:spcBef>
                <a:spcPts val="0"/>
              </a:spcBef>
              <a:spcAft>
                <a:spcPts val="0"/>
              </a:spcAft>
              <a:buNone/>
            </a:pPr>
            <a:r>
              <a:rPr i="1" lang="en" sz="1000">
                <a:solidFill>
                  <a:schemeClr val="dk1"/>
                </a:solidFill>
                <a:latin typeface="Alexandria Medium"/>
                <a:ea typeface="Alexandria Medium"/>
                <a:cs typeface="Alexandria Medium"/>
                <a:sym typeface="Alexandria Medium"/>
              </a:rPr>
              <a:t>Learn about </a:t>
            </a:r>
            <a:r>
              <a:rPr i="1" lang="en" sz="1000">
                <a:solidFill>
                  <a:schemeClr val="dk1"/>
                </a:solidFill>
                <a:latin typeface="Alexandria Medium"/>
                <a:ea typeface="Alexandria Medium"/>
                <a:cs typeface="Alexandria Medium"/>
                <a:sym typeface="Alexandria Medium"/>
              </a:rPr>
              <a:t>biomass</a:t>
            </a:r>
            <a:endParaRPr i="1" sz="1000">
              <a:solidFill>
                <a:schemeClr val="dk1"/>
              </a:solidFill>
              <a:latin typeface="Alexandria Medium"/>
              <a:ea typeface="Alexandria Medium"/>
              <a:cs typeface="Alexandria Medium"/>
              <a:sym typeface="Alexandria Medium"/>
            </a:endParaRPr>
          </a:p>
        </p:txBody>
      </p:sp>
      <p:sp>
        <p:nvSpPr>
          <p:cNvPr id="2010" name="Google Shape;2010;p63"/>
          <p:cNvSpPr txBox="1"/>
          <p:nvPr/>
        </p:nvSpPr>
        <p:spPr>
          <a:xfrm>
            <a:off x="5054396" y="2080965"/>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02</a:t>
            </a:r>
            <a:endParaRPr sz="1800">
              <a:solidFill>
                <a:schemeClr val="lt2"/>
              </a:solidFill>
              <a:latin typeface="Alexandria Medium"/>
              <a:ea typeface="Alexandria Medium"/>
              <a:cs typeface="Alexandria Medium"/>
              <a:sym typeface="Alexandria Medium"/>
            </a:endParaRPr>
          </a:p>
        </p:txBody>
      </p:sp>
      <p:sp>
        <p:nvSpPr>
          <p:cNvPr id="2011" name="Google Shape;2011;p63"/>
          <p:cNvSpPr txBox="1"/>
          <p:nvPr/>
        </p:nvSpPr>
        <p:spPr>
          <a:xfrm>
            <a:off x="5554796" y="2080977"/>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Interest stage</a:t>
            </a:r>
            <a:endParaRPr sz="1800">
              <a:solidFill>
                <a:schemeClr val="dk1"/>
              </a:solidFill>
              <a:latin typeface="Alexandria Medium"/>
              <a:ea typeface="Alexandria Medium"/>
              <a:cs typeface="Alexandria Medium"/>
              <a:sym typeface="Alexandria Medium"/>
            </a:endParaRPr>
          </a:p>
          <a:p>
            <a:pPr indent="0" lvl="0" marL="0" rtl="0" algn="l">
              <a:spcBef>
                <a:spcPts val="0"/>
              </a:spcBef>
              <a:spcAft>
                <a:spcPts val="0"/>
              </a:spcAft>
              <a:buNone/>
            </a:pPr>
            <a:r>
              <a:rPr i="1" lang="en" sz="1000">
                <a:solidFill>
                  <a:schemeClr val="dk1"/>
                </a:solidFill>
                <a:latin typeface="Alexandria Medium"/>
                <a:ea typeface="Alexandria Medium"/>
                <a:cs typeface="Alexandria Medium"/>
                <a:sym typeface="Alexandria Medium"/>
              </a:rPr>
              <a:t>Interest</a:t>
            </a:r>
            <a:r>
              <a:rPr i="1" lang="en" sz="1000">
                <a:solidFill>
                  <a:schemeClr val="dk1"/>
                </a:solidFill>
                <a:latin typeface="Alexandria Medium"/>
                <a:ea typeface="Alexandria Medium"/>
                <a:cs typeface="Alexandria Medium"/>
                <a:sym typeface="Alexandria Medium"/>
              </a:rPr>
              <a:t> in </a:t>
            </a:r>
            <a:r>
              <a:rPr i="1" lang="en" sz="1000">
                <a:solidFill>
                  <a:schemeClr val="dk1"/>
                </a:solidFill>
                <a:latin typeface="Alexandria Medium"/>
                <a:ea typeface="Alexandria Medium"/>
                <a:cs typeface="Alexandria Medium"/>
                <a:sym typeface="Alexandria Medium"/>
              </a:rPr>
              <a:t>specific</a:t>
            </a:r>
            <a:r>
              <a:rPr i="1" lang="en" sz="1000">
                <a:solidFill>
                  <a:schemeClr val="dk1"/>
                </a:solidFill>
                <a:latin typeface="Alexandria Medium"/>
                <a:ea typeface="Alexandria Medium"/>
                <a:cs typeface="Alexandria Medium"/>
                <a:sym typeface="Alexandria Medium"/>
              </a:rPr>
              <a:t> </a:t>
            </a:r>
            <a:r>
              <a:rPr i="1" lang="en" sz="1000">
                <a:solidFill>
                  <a:schemeClr val="dk1"/>
                </a:solidFill>
                <a:latin typeface="Alexandria Medium"/>
                <a:ea typeface="Alexandria Medium"/>
                <a:cs typeface="Alexandria Medium"/>
                <a:sym typeface="Alexandria Medium"/>
              </a:rPr>
              <a:t>feedstocks</a:t>
            </a:r>
            <a:endParaRPr i="1" sz="1000">
              <a:solidFill>
                <a:schemeClr val="dk1"/>
              </a:solidFill>
              <a:latin typeface="Alexandria Medium"/>
              <a:ea typeface="Alexandria Medium"/>
              <a:cs typeface="Alexandria Medium"/>
              <a:sym typeface="Alexandria Medium"/>
            </a:endParaRPr>
          </a:p>
        </p:txBody>
      </p:sp>
      <p:sp>
        <p:nvSpPr>
          <p:cNvPr id="2012" name="Google Shape;2012;p63"/>
          <p:cNvSpPr txBox="1"/>
          <p:nvPr/>
        </p:nvSpPr>
        <p:spPr>
          <a:xfrm>
            <a:off x="5054396" y="2614379"/>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03</a:t>
            </a:r>
            <a:endParaRPr sz="1800">
              <a:solidFill>
                <a:schemeClr val="lt2"/>
              </a:solidFill>
              <a:latin typeface="Alexandria Medium"/>
              <a:ea typeface="Alexandria Medium"/>
              <a:cs typeface="Alexandria Medium"/>
              <a:sym typeface="Alexandria Medium"/>
            </a:endParaRPr>
          </a:p>
        </p:txBody>
      </p:sp>
      <p:sp>
        <p:nvSpPr>
          <p:cNvPr id="2013" name="Google Shape;2013;p63"/>
          <p:cNvSpPr txBox="1"/>
          <p:nvPr/>
        </p:nvSpPr>
        <p:spPr>
          <a:xfrm>
            <a:off x="5554796" y="2614379"/>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Consideration stage</a:t>
            </a:r>
            <a:endParaRPr sz="1800">
              <a:solidFill>
                <a:schemeClr val="dk1"/>
              </a:solidFill>
              <a:latin typeface="Alexandria Medium"/>
              <a:ea typeface="Alexandria Medium"/>
              <a:cs typeface="Alexandria Medium"/>
              <a:sym typeface="Alexandria Medium"/>
            </a:endParaRPr>
          </a:p>
          <a:p>
            <a:pPr indent="0" lvl="0" marL="0" rtl="0" algn="l">
              <a:spcBef>
                <a:spcPts val="0"/>
              </a:spcBef>
              <a:spcAft>
                <a:spcPts val="0"/>
              </a:spcAft>
              <a:buNone/>
            </a:pPr>
            <a:r>
              <a:rPr i="1" lang="en" sz="1000">
                <a:solidFill>
                  <a:schemeClr val="dk1"/>
                </a:solidFill>
                <a:latin typeface="Alexandria Medium"/>
                <a:ea typeface="Alexandria Medium"/>
                <a:cs typeface="Alexandria Medium"/>
                <a:sym typeface="Alexandria Medium"/>
              </a:rPr>
              <a:t>Tech and </a:t>
            </a:r>
            <a:r>
              <a:rPr i="1" lang="en" sz="1000">
                <a:solidFill>
                  <a:schemeClr val="dk1"/>
                </a:solidFill>
                <a:latin typeface="Alexandria Medium"/>
                <a:ea typeface="Alexandria Medium"/>
                <a:cs typeface="Alexandria Medium"/>
                <a:sym typeface="Alexandria Medium"/>
              </a:rPr>
              <a:t>Feasibility</a:t>
            </a:r>
            <a:r>
              <a:rPr i="1" lang="en" sz="1000">
                <a:solidFill>
                  <a:schemeClr val="dk1"/>
                </a:solidFill>
                <a:latin typeface="Alexandria Medium"/>
                <a:ea typeface="Alexandria Medium"/>
                <a:cs typeface="Alexandria Medium"/>
                <a:sym typeface="Alexandria Medium"/>
              </a:rPr>
              <a:t> studies</a:t>
            </a:r>
            <a:endParaRPr i="1" sz="1000">
              <a:solidFill>
                <a:schemeClr val="dk1"/>
              </a:solidFill>
              <a:latin typeface="Alexandria Medium"/>
              <a:ea typeface="Alexandria Medium"/>
              <a:cs typeface="Alexandria Medium"/>
              <a:sym typeface="Alexandria Medium"/>
            </a:endParaRPr>
          </a:p>
        </p:txBody>
      </p:sp>
      <p:sp>
        <p:nvSpPr>
          <p:cNvPr id="2014" name="Google Shape;2014;p63"/>
          <p:cNvSpPr txBox="1"/>
          <p:nvPr/>
        </p:nvSpPr>
        <p:spPr>
          <a:xfrm>
            <a:off x="5054396" y="3147768"/>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04</a:t>
            </a:r>
            <a:endParaRPr sz="1800">
              <a:solidFill>
                <a:schemeClr val="lt2"/>
              </a:solidFill>
              <a:latin typeface="Alexandria Medium"/>
              <a:ea typeface="Alexandria Medium"/>
              <a:cs typeface="Alexandria Medium"/>
              <a:sym typeface="Alexandria Medium"/>
            </a:endParaRPr>
          </a:p>
        </p:txBody>
      </p:sp>
      <p:sp>
        <p:nvSpPr>
          <p:cNvPr id="2015" name="Google Shape;2015;p63"/>
          <p:cNvSpPr txBox="1"/>
          <p:nvPr/>
        </p:nvSpPr>
        <p:spPr>
          <a:xfrm>
            <a:off x="5554796" y="3147781"/>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Decision stage</a:t>
            </a:r>
            <a:endParaRPr sz="1800">
              <a:solidFill>
                <a:schemeClr val="dk1"/>
              </a:solidFill>
              <a:latin typeface="Alexandria Medium"/>
              <a:ea typeface="Alexandria Medium"/>
              <a:cs typeface="Alexandria Medium"/>
              <a:sym typeface="Alexandria Medium"/>
            </a:endParaRPr>
          </a:p>
          <a:p>
            <a:pPr indent="0" lvl="0" marL="0" rtl="0" algn="l">
              <a:spcBef>
                <a:spcPts val="0"/>
              </a:spcBef>
              <a:spcAft>
                <a:spcPts val="0"/>
              </a:spcAft>
              <a:buNone/>
            </a:pPr>
            <a:r>
              <a:rPr i="1" lang="en" sz="1000">
                <a:solidFill>
                  <a:schemeClr val="dk1"/>
                </a:solidFill>
                <a:latin typeface="Alexandria Medium"/>
                <a:ea typeface="Alexandria Medium"/>
                <a:cs typeface="Alexandria Medium"/>
                <a:sym typeface="Alexandria Medium"/>
              </a:rPr>
              <a:t>Decide on technology and scale</a:t>
            </a:r>
            <a:endParaRPr i="1" sz="1000">
              <a:solidFill>
                <a:schemeClr val="dk1"/>
              </a:solidFill>
              <a:latin typeface="Alexandria Medium"/>
              <a:ea typeface="Alexandria Medium"/>
              <a:cs typeface="Alexandria Medium"/>
              <a:sym typeface="Alexandria Medium"/>
            </a:endParaRPr>
          </a:p>
        </p:txBody>
      </p:sp>
      <p:sp>
        <p:nvSpPr>
          <p:cNvPr id="2016" name="Google Shape;2016;p63"/>
          <p:cNvSpPr txBox="1"/>
          <p:nvPr/>
        </p:nvSpPr>
        <p:spPr>
          <a:xfrm>
            <a:off x="5054396" y="3681183"/>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05</a:t>
            </a:r>
            <a:endParaRPr sz="1800">
              <a:solidFill>
                <a:schemeClr val="lt2"/>
              </a:solidFill>
              <a:latin typeface="Alexandria Medium"/>
              <a:ea typeface="Alexandria Medium"/>
              <a:cs typeface="Alexandria Medium"/>
              <a:sym typeface="Alexandria Medium"/>
            </a:endParaRPr>
          </a:p>
        </p:txBody>
      </p:sp>
      <p:sp>
        <p:nvSpPr>
          <p:cNvPr id="2017" name="Google Shape;2017;p63"/>
          <p:cNvSpPr txBox="1"/>
          <p:nvPr/>
        </p:nvSpPr>
        <p:spPr>
          <a:xfrm>
            <a:off x="5554796" y="3681183"/>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Conversion stage</a:t>
            </a:r>
            <a:endParaRPr sz="1800">
              <a:solidFill>
                <a:schemeClr val="dk1"/>
              </a:solidFill>
              <a:latin typeface="Alexandria Medium"/>
              <a:ea typeface="Alexandria Medium"/>
              <a:cs typeface="Alexandria Medium"/>
              <a:sym typeface="Alexandria Medium"/>
            </a:endParaRPr>
          </a:p>
          <a:p>
            <a:pPr indent="0" lvl="0" marL="0" rtl="0" algn="l">
              <a:spcBef>
                <a:spcPts val="0"/>
              </a:spcBef>
              <a:spcAft>
                <a:spcPts val="0"/>
              </a:spcAft>
              <a:buNone/>
            </a:pPr>
            <a:r>
              <a:rPr i="1" lang="en" sz="1000">
                <a:solidFill>
                  <a:schemeClr val="dk1"/>
                </a:solidFill>
                <a:latin typeface="Alexandria Medium"/>
                <a:ea typeface="Alexandria Medium"/>
                <a:cs typeface="Alexandria Medium"/>
                <a:sym typeface="Alexandria Medium"/>
              </a:rPr>
              <a:t>Implement the biomass Plant</a:t>
            </a:r>
            <a:endParaRPr i="1" sz="1000">
              <a:solidFill>
                <a:schemeClr val="dk1"/>
              </a:solidFill>
              <a:latin typeface="Alexandria Medium"/>
              <a:ea typeface="Alexandria Medium"/>
              <a:cs typeface="Alexandria Medium"/>
              <a:sym typeface="Alexandria Medium"/>
            </a:endParaRPr>
          </a:p>
        </p:txBody>
      </p:sp>
      <p:sp>
        <p:nvSpPr>
          <p:cNvPr id="2018" name="Google Shape;2018;p63"/>
          <p:cNvSpPr/>
          <p:nvPr/>
        </p:nvSpPr>
        <p:spPr>
          <a:xfrm>
            <a:off x="4781096" y="1715725"/>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3"/>
          <p:cNvSpPr/>
          <p:nvPr/>
        </p:nvSpPr>
        <p:spPr>
          <a:xfrm>
            <a:off x="4781096" y="2249115"/>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3"/>
          <p:cNvSpPr/>
          <p:nvPr/>
        </p:nvSpPr>
        <p:spPr>
          <a:xfrm>
            <a:off x="4781096" y="2782529"/>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3"/>
          <p:cNvSpPr/>
          <p:nvPr/>
        </p:nvSpPr>
        <p:spPr>
          <a:xfrm>
            <a:off x="4781096" y="3315918"/>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3"/>
          <p:cNvSpPr/>
          <p:nvPr/>
        </p:nvSpPr>
        <p:spPr>
          <a:xfrm>
            <a:off x="4781096" y="3849333"/>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23" name="Google Shape;2023;p63"/>
          <p:cNvCxnSpPr>
            <a:stCxn id="2018" idx="2"/>
            <a:endCxn id="2019" idx="0"/>
          </p:cNvCxnSpPr>
          <p:nvPr/>
        </p:nvCxnSpPr>
        <p:spPr>
          <a:xfrm>
            <a:off x="4841546" y="1836625"/>
            <a:ext cx="0" cy="412500"/>
          </a:xfrm>
          <a:prstGeom prst="straightConnector1">
            <a:avLst/>
          </a:prstGeom>
          <a:noFill/>
          <a:ln cap="flat" cmpd="sng" w="9525">
            <a:solidFill>
              <a:schemeClr val="dk1"/>
            </a:solidFill>
            <a:prstDash val="solid"/>
            <a:round/>
            <a:headEnd len="med" w="med" type="none"/>
            <a:tailEnd len="med" w="med" type="none"/>
          </a:ln>
        </p:spPr>
      </p:cxnSp>
      <p:cxnSp>
        <p:nvCxnSpPr>
          <p:cNvPr id="2024" name="Google Shape;2024;p63"/>
          <p:cNvCxnSpPr>
            <a:stCxn id="2019" idx="2"/>
            <a:endCxn id="2020" idx="0"/>
          </p:cNvCxnSpPr>
          <p:nvPr/>
        </p:nvCxnSpPr>
        <p:spPr>
          <a:xfrm>
            <a:off x="4841546" y="2370015"/>
            <a:ext cx="0" cy="412500"/>
          </a:xfrm>
          <a:prstGeom prst="straightConnector1">
            <a:avLst/>
          </a:prstGeom>
          <a:noFill/>
          <a:ln cap="flat" cmpd="sng" w="9525">
            <a:solidFill>
              <a:schemeClr val="dk1"/>
            </a:solidFill>
            <a:prstDash val="solid"/>
            <a:round/>
            <a:headEnd len="med" w="med" type="none"/>
            <a:tailEnd len="med" w="med" type="none"/>
          </a:ln>
        </p:spPr>
      </p:cxnSp>
      <p:cxnSp>
        <p:nvCxnSpPr>
          <p:cNvPr id="2025" name="Google Shape;2025;p63"/>
          <p:cNvCxnSpPr>
            <a:stCxn id="2020" idx="2"/>
            <a:endCxn id="2021" idx="0"/>
          </p:cNvCxnSpPr>
          <p:nvPr/>
        </p:nvCxnSpPr>
        <p:spPr>
          <a:xfrm>
            <a:off x="4841546" y="2903429"/>
            <a:ext cx="0" cy="412500"/>
          </a:xfrm>
          <a:prstGeom prst="straightConnector1">
            <a:avLst/>
          </a:prstGeom>
          <a:noFill/>
          <a:ln cap="flat" cmpd="sng" w="9525">
            <a:solidFill>
              <a:schemeClr val="dk1"/>
            </a:solidFill>
            <a:prstDash val="solid"/>
            <a:round/>
            <a:headEnd len="med" w="med" type="none"/>
            <a:tailEnd len="med" w="med" type="none"/>
          </a:ln>
        </p:spPr>
      </p:cxnSp>
      <p:cxnSp>
        <p:nvCxnSpPr>
          <p:cNvPr id="2026" name="Google Shape;2026;p63"/>
          <p:cNvCxnSpPr>
            <a:stCxn id="2021" idx="2"/>
            <a:endCxn id="2022" idx="0"/>
          </p:cNvCxnSpPr>
          <p:nvPr/>
        </p:nvCxnSpPr>
        <p:spPr>
          <a:xfrm>
            <a:off x="4841546" y="3436818"/>
            <a:ext cx="0" cy="412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0" name="Shape 2030"/>
        <p:cNvGrpSpPr/>
        <p:nvPr/>
      </p:nvGrpSpPr>
      <p:grpSpPr>
        <a:xfrm>
          <a:off x="0" y="0"/>
          <a:ext cx="0" cy="0"/>
          <a:chOff x="0" y="0"/>
          <a:chExt cx="0" cy="0"/>
        </a:xfrm>
      </p:grpSpPr>
      <p:sp>
        <p:nvSpPr>
          <p:cNvPr id="2031" name="Google Shape;2031;p64"/>
          <p:cNvSpPr txBox="1"/>
          <p:nvPr>
            <p:ph type="title"/>
          </p:nvPr>
        </p:nvSpPr>
        <p:spPr>
          <a:xfrm>
            <a:off x="715100" y="535000"/>
            <a:ext cx="80739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 Life Applications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32" name="Google Shape;2032;p64"/>
          <p:cNvSpPr txBox="1"/>
          <p:nvPr>
            <p:ph idx="1" type="body"/>
          </p:nvPr>
        </p:nvSpPr>
        <p:spPr>
          <a:xfrm>
            <a:off x="715100" y="1636300"/>
            <a:ext cx="3856800" cy="267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Biomass Power Plants</a:t>
            </a:r>
            <a:endParaRPr b="1"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Used for rural electrification and industrial heat generation, especially in India, Brazil, and the U.S.</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i="1" lang="en" sz="1500"/>
              <a:t>Technologies:</a:t>
            </a:r>
            <a:r>
              <a:rPr lang="en" sz="1500"/>
              <a:t> direct combustion, co-firing, gasification, combined heat and power (CHP) units.</a:t>
            </a:r>
            <a:endParaRPr sz="1500"/>
          </a:p>
          <a:p>
            <a:pPr indent="0" lvl="0" marL="457200" rtl="0" algn="l">
              <a:spcBef>
                <a:spcPts val="0"/>
              </a:spcBef>
              <a:spcAft>
                <a:spcPts val="0"/>
              </a:spcAft>
              <a:buNone/>
            </a:pPr>
            <a:r>
              <a:t/>
            </a:r>
            <a:endParaRPr sz="1500"/>
          </a:p>
        </p:txBody>
      </p:sp>
      <p:pic>
        <p:nvPicPr>
          <p:cNvPr id="2033" name="Google Shape;2033;p64"/>
          <p:cNvPicPr preferRelativeResize="0"/>
          <p:nvPr/>
        </p:nvPicPr>
        <p:blipFill>
          <a:blip r:embed="rId3">
            <a:alphaModFix/>
          </a:blip>
          <a:stretch>
            <a:fillRect/>
          </a:stretch>
        </p:blipFill>
        <p:spPr>
          <a:xfrm>
            <a:off x="4899775" y="535000"/>
            <a:ext cx="3949450" cy="39494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7" name="Shape 2037"/>
        <p:cNvGrpSpPr/>
        <p:nvPr/>
      </p:nvGrpSpPr>
      <p:grpSpPr>
        <a:xfrm>
          <a:off x="0" y="0"/>
          <a:ext cx="0" cy="0"/>
          <a:chOff x="0" y="0"/>
          <a:chExt cx="0" cy="0"/>
        </a:xfrm>
      </p:grpSpPr>
      <p:sp>
        <p:nvSpPr>
          <p:cNvPr id="2038" name="Google Shape;2038;p65"/>
          <p:cNvSpPr txBox="1"/>
          <p:nvPr>
            <p:ph type="title"/>
          </p:nvPr>
        </p:nvSpPr>
        <p:spPr>
          <a:xfrm>
            <a:off x="715100" y="535000"/>
            <a:ext cx="80739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 Life Applications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39" name="Google Shape;2039;p65"/>
          <p:cNvSpPr txBox="1"/>
          <p:nvPr>
            <p:ph idx="1" type="body"/>
          </p:nvPr>
        </p:nvSpPr>
        <p:spPr>
          <a:xfrm>
            <a:off x="816800" y="1636300"/>
            <a:ext cx="3856800" cy="256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Agricultural Waste-to-Energy Systems:</a:t>
            </a:r>
            <a:endParaRPr b="1"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Conversion of rice husk, sugarcane bagasse, coconut shells, etc., into electricity and bioheat.</a:t>
            </a:r>
            <a:endParaRPr sz="1500"/>
          </a:p>
          <a:p>
            <a:pPr indent="0" lvl="0" marL="0" rtl="0" algn="l">
              <a:spcBef>
                <a:spcPts val="0"/>
              </a:spcBef>
              <a:spcAft>
                <a:spcPts val="0"/>
              </a:spcAft>
              <a:buNone/>
            </a:pPr>
            <a:r>
              <a:t/>
            </a:r>
            <a:endParaRPr sz="1500"/>
          </a:p>
        </p:txBody>
      </p:sp>
      <p:pic>
        <p:nvPicPr>
          <p:cNvPr id="2040" name="Google Shape;2040;p65"/>
          <p:cNvPicPr preferRelativeResize="0"/>
          <p:nvPr/>
        </p:nvPicPr>
        <p:blipFill>
          <a:blip r:embed="rId3">
            <a:alphaModFix/>
          </a:blip>
          <a:stretch>
            <a:fillRect/>
          </a:stretch>
        </p:blipFill>
        <p:spPr>
          <a:xfrm>
            <a:off x="4874225" y="1404938"/>
            <a:ext cx="3914775" cy="23336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4" name="Shape 2044"/>
        <p:cNvGrpSpPr/>
        <p:nvPr/>
      </p:nvGrpSpPr>
      <p:grpSpPr>
        <a:xfrm>
          <a:off x="0" y="0"/>
          <a:ext cx="0" cy="0"/>
          <a:chOff x="0" y="0"/>
          <a:chExt cx="0" cy="0"/>
        </a:xfrm>
      </p:grpSpPr>
      <p:sp>
        <p:nvSpPr>
          <p:cNvPr id="2045" name="Google Shape;2045;p66"/>
          <p:cNvSpPr txBox="1"/>
          <p:nvPr>
            <p:ph type="title"/>
          </p:nvPr>
        </p:nvSpPr>
        <p:spPr>
          <a:xfrm>
            <a:off x="715100" y="535000"/>
            <a:ext cx="80739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 Life Applications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46" name="Google Shape;2046;p66"/>
          <p:cNvSpPr txBox="1"/>
          <p:nvPr>
            <p:ph idx="1" type="body"/>
          </p:nvPr>
        </p:nvSpPr>
        <p:spPr>
          <a:xfrm>
            <a:off x="715100" y="1636300"/>
            <a:ext cx="4223100" cy="267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Municipal Solid Waste (MSW) Combustion</a:t>
            </a:r>
            <a:endParaRPr b="1"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Integration with waste management systems to produce energy and reduce landfill volumes.</a:t>
            </a:r>
            <a:endParaRPr sz="1500"/>
          </a:p>
          <a:p>
            <a:pPr indent="0" lvl="0" marL="457200" rtl="0" algn="l">
              <a:spcBef>
                <a:spcPts val="0"/>
              </a:spcBef>
              <a:spcAft>
                <a:spcPts val="0"/>
              </a:spcAft>
              <a:buNone/>
            </a:pPr>
            <a:r>
              <a:t/>
            </a:r>
            <a:endParaRPr sz="1500"/>
          </a:p>
          <a:p>
            <a:pPr indent="0" lvl="0" marL="0" rtl="0" algn="l">
              <a:spcBef>
                <a:spcPts val="0"/>
              </a:spcBef>
              <a:spcAft>
                <a:spcPts val="0"/>
              </a:spcAft>
              <a:buNone/>
            </a:pPr>
            <a:r>
              <a:t/>
            </a:r>
            <a:endParaRPr sz="1500"/>
          </a:p>
        </p:txBody>
      </p:sp>
      <p:pic>
        <p:nvPicPr>
          <p:cNvPr id="2047" name="Google Shape;2047;p66"/>
          <p:cNvPicPr preferRelativeResize="0"/>
          <p:nvPr/>
        </p:nvPicPr>
        <p:blipFill>
          <a:blip r:embed="rId3">
            <a:alphaModFix/>
          </a:blip>
          <a:stretch>
            <a:fillRect/>
          </a:stretch>
        </p:blipFill>
        <p:spPr>
          <a:xfrm>
            <a:off x="5171200" y="908575"/>
            <a:ext cx="3810276" cy="37052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1" name="Shape 2051"/>
        <p:cNvGrpSpPr/>
        <p:nvPr/>
      </p:nvGrpSpPr>
      <p:grpSpPr>
        <a:xfrm>
          <a:off x="0" y="0"/>
          <a:ext cx="0" cy="0"/>
          <a:chOff x="0" y="0"/>
          <a:chExt cx="0" cy="0"/>
        </a:xfrm>
      </p:grpSpPr>
      <p:sp>
        <p:nvSpPr>
          <p:cNvPr id="2052" name="Google Shape;2052;p67"/>
          <p:cNvSpPr txBox="1"/>
          <p:nvPr>
            <p:ph type="title"/>
          </p:nvPr>
        </p:nvSpPr>
        <p:spPr>
          <a:xfrm>
            <a:off x="715100" y="535000"/>
            <a:ext cx="80739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 Life Applications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53" name="Google Shape;2053;p67"/>
          <p:cNvSpPr txBox="1"/>
          <p:nvPr>
            <p:ph idx="1" type="body"/>
          </p:nvPr>
        </p:nvSpPr>
        <p:spPr>
          <a:xfrm>
            <a:off x="583375" y="1636300"/>
            <a:ext cx="3856800" cy="267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Cogeneration Systems</a:t>
            </a:r>
            <a:endParaRPr b="1"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Biomass-powered cogeneration is common in sugar mills and paper industries, increasing total efficiency to over 60%.</a:t>
            </a:r>
            <a:endParaRPr sz="1500"/>
          </a:p>
          <a:p>
            <a:pPr indent="0" lvl="0" marL="457200" rtl="0" algn="l">
              <a:spcBef>
                <a:spcPts val="0"/>
              </a:spcBef>
              <a:spcAft>
                <a:spcPts val="0"/>
              </a:spcAft>
              <a:buNone/>
            </a:pPr>
            <a:r>
              <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pic>
        <p:nvPicPr>
          <p:cNvPr id="2054" name="Google Shape;2054;p67"/>
          <p:cNvPicPr preferRelativeResize="0"/>
          <p:nvPr/>
        </p:nvPicPr>
        <p:blipFill>
          <a:blip r:embed="rId3">
            <a:alphaModFix/>
          </a:blip>
          <a:stretch>
            <a:fillRect/>
          </a:stretch>
        </p:blipFill>
        <p:spPr>
          <a:xfrm>
            <a:off x="4440175" y="648600"/>
            <a:ext cx="4642350" cy="44949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8" name="Shape 2058"/>
        <p:cNvGrpSpPr/>
        <p:nvPr/>
      </p:nvGrpSpPr>
      <p:grpSpPr>
        <a:xfrm>
          <a:off x="0" y="0"/>
          <a:ext cx="0" cy="0"/>
          <a:chOff x="0" y="0"/>
          <a:chExt cx="0" cy="0"/>
        </a:xfrm>
      </p:grpSpPr>
      <p:sp>
        <p:nvSpPr>
          <p:cNvPr id="2059" name="Google Shape;2059;p68"/>
          <p:cNvSpPr txBox="1"/>
          <p:nvPr>
            <p:ph type="title"/>
          </p:nvPr>
        </p:nvSpPr>
        <p:spPr>
          <a:xfrm>
            <a:off x="715100" y="535000"/>
            <a:ext cx="80739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 Life Applications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60" name="Google Shape;2060;p68"/>
          <p:cNvSpPr txBox="1"/>
          <p:nvPr>
            <p:ph idx="1" type="body"/>
          </p:nvPr>
        </p:nvSpPr>
        <p:spPr>
          <a:xfrm>
            <a:off x="583375" y="1636300"/>
            <a:ext cx="3856800" cy="267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District Heating Systems (Europe)</a:t>
            </a:r>
            <a:endParaRPr b="1"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Biomass-fueled community heating plants for residential and commercial use.</a:t>
            </a:r>
            <a:endParaRPr sz="1500"/>
          </a:p>
          <a:p>
            <a:pPr indent="0" lvl="0" marL="457200" rtl="0" algn="l">
              <a:spcBef>
                <a:spcPts val="0"/>
              </a:spcBef>
              <a:spcAft>
                <a:spcPts val="0"/>
              </a:spcAft>
              <a:buNone/>
            </a:pPr>
            <a:r>
              <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pic>
        <p:nvPicPr>
          <p:cNvPr id="2061" name="Google Shape;2061;p68"/>
          <p:cNvPicPr preferRelativeResize="0"/>
          <p:nvPr/>
        </p:nvPicPr>
        <p:blipFill>
          <a:blip r:embed="rId3">
            <a:alphaModFix/>
          </a:blip>
          <a:stretch>
            <a:fillRect/>
          </a:stretch>
        </p:blipFill>
        <p:spPr>
          <a:xfrm>
            <a:off x="4827699" y="995300"/>
            <a:ext cx="3961300" cy="39589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5" name="Shape 2065"/>
        <p:cNvGrpSpPr/>
        <p:nvPr/>
      </p:nvGrpSpPr>
      <p:grpSpPr>
        <a:xfrm>
          <a:off x="0" y="0"/>
          <a:ext cx="0" cy="0"/>
          <a:chOff x="0" y="0"/>
          <a:chExt cx="0" cy="0"/>
        </a:xfrm>
      </p:grpSpPr>
      <p:sp>
        <p:nvSpPr>
          <p:cNvPr id="2066" name="Google Shape;2066;p69"/>
          <p:cNvSpPr txBox="1"/>
          <p:nvPr>
            <p:ph type="title"/>
          </p:nvPr>
        </p:nvSpPr>
        <p:spPr>
          <a:xfrm>
            <a:off x="360450" y="1698975"/>
            <a:ext cx="8286300" cy="316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6400"/>
          </a:p>
          <a:p>
            <a:pPr indent="0" lvl="0" marL="0" rtl="0" algn="l">
              <a:spcBef>
                <a:spcPts val="0"/>
              </a:spcBef>
              <a:spcAft>
                <a:spcPts val="0"/>
              </a:spcAft>
              <a:buNone/>
            </a:pPr>
            <a:r>
              <a:rPr lang="en" sz="6400"/>
              <a:t>Conclusion and Future Scope </a:t>
            </a:r>
            <a:endParaRPr sz="9300"/>
          </a:p>
        </p:txBody>
      </p:sp>
      <p:cxnSp>
        <p:nvCxnSpPr>
          <p:cNvPr id="2067" name="Google Shape;2067;p69">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pic>
        <p:nvPicPr>
          <p:cNvPr id="2068" name="Google Shape;2068;p69"/>
          <p:cNvPicPr preferRelativeResize="0"/>
          <p:nvPr/>
        </p:nvPicPr>
        <p:blipFill>
          <a:blip r:embed="rId3">
            <a:alphaModFix/>
          </a:blip>
          <a:stretch>
            <a:fillRect/>
          </a:stretch>
        </p:blipFill>
        <p:spPr>
          <a:xfrm>
            <a:off x="6688425" y="128350"/>
            <a:ext cx="2211700" cy="22117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2" name="Shape 2072"/>
        <p:cNvGrpSpPr/>
        <p:nvPr/>
      </p:nvGrpSpPr>
      <p:grpSpPr>
        <a:xfrm>
          <a:off x="0" y="0"/>
          <a:ext cx="0" cy="0"/>
          <a:chOff x="0" y="0"/>
          <a:chExt cx="0" cy="0"/>
        </a:xfrm>
      </p:grpSpPr>
      <p:sp>
        <p:nvSpPr>
          <p:cNvPr id="2073" name="Google Shape;2073;p70"/>
          <p:cNvSpPr txBox="1"/>
          <p:nvPr>
            <p:ph type="title"/>
          </p:nvPr>
        </p:nvSpPr>
        <p:spPr>
          <a:xfrm>
            <a:off x="715100" y="413425"/>
            <a:ext cx="80739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74" name="Google Shape;2074;p70"/>
          <p:cNvSpPr txBox="1"/>
          <p:nvPr>
            <p:ph idx="1" type="body"/>
          </p:nvPr>
        </p:nvSpPr>
        <p:spPr>
          <a:xfrm>
            <a:off x="563100" y="1423500"/>
            <a:ext cx="5560500" cy="3092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Theory vs. actual output shows large gap (due to real-world losses)</a:t>
            </a:r>
            <a:br>
              <a:rPr lang="en" sz="1500"/>
            </a:br>
            <a:endParaRPr sz="1500"/>
          </a:p>
          <a:p>
            <a:pPr indent="-323850" lvl="0" marL="457200" rtl="0" algn="l">
              <a:spcBef>
                <a:spcPts val="0"/>
              </a:spcBef>
              <a:spcAft>
                <a:spcPts val="0"/>
              </a:spcAft>
              <a:buSzPts val="1500"/>
              <a:buChar char="●"/>
            </a:pPr>
            <a:r>
              <a:rPr lang="en" sz="1500"/>
              <a:t>Moisture and unburned carbon = major inefficiencies</a:t>
            </a:r>
            <a:br>
              <a:rPr lang="en" sz="1500"/>
            </a:br>
            <a:endParaRPr sz="1500"/>
          </a:p>
          <a:p>
            <a:pPr indent="-323850" lvl="0" marL="457200" rtl="0" algn="l">
              <a:spcBef>
                <a:spcPts val="0"/>
              </a:spcBef>
              <a:spcAft>
                <a:spcPts val="0"/>
              </a:spcAft>
              <a:buSzPts val="1500"/>
              <a:buChar char="●"/>
            </a:pPr>
            <a:r>
              <a:rPr lang="en" sz="1500"/>
              <a:t>Bagasse emerges as best option (low cost, good performance)</a:t>
            </a:r>
            <a:br>
              <a:rPr lang="en" sz="1500"/>
            </a:br>
            <a:endParaRPr sz="1500"/>
          </a:p>
          <a:p>
            <a:pPr indent="-323850" lvl="0" marL="457200" rtl="0" algn="l">
              <a:spcBef>
                <a:spcPts val="0"/>
              </a:spcBef>
              <a:spcAft>
                <a:spcPts val="0"/>
              </a:spcAft>
              <a:buSzPts val="1500"/>
              <a:buChar char="●"/>
            </a:pPr>
            <a:r>
              <a:rPr lang="en" sz="1500"/>
              <a:t>Optimization through drying and smart controls improves ROI</a:t>
            </a:r>
            <a:br>
              <a:rPr lang="en" sz="1500"/>
            </a:br>
            <a:endParaRPr sz="1500"/>
          </a:p>
          <a:p>
            <a:pPr indent="-323850" lvl="0" marL="457200" rtl="0" algn="l">
              <a:spcBef>
                <a:spcPts val="0"/>
              </a:spcBef>
              <a:spcAft>
                <a:spcPts val="0"/>
              </a:spcAft>
              <a:buSzPts val="1500"/>
              <a:buChar char="●"/>
            </a:pPr>
            <a:r>
              <a:rPr lang="en" sz="1500"/>
              <a:t>Study supports better feedstock and system design choices</a:t>
            </a:r>
            <a:endParaRPr sz="1500"/>
          </a:p>
          <a:p>
            <a:pPr indent="0" lvl="0" marL="457200" rtl="0" algn="l">
              <a:spcBef>
                <a:spcPts val="0"/>
              </a:spcBef>
              <a:spcAft>
                <a:spcPts val="0"/>
              </a:spcAft>
              <a:buNone/>
            </a:pPr>
            <a:r>
              <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pic>
        <p:nvPicPr>
          <p:cNvPr id="2075" name="Google Shape;2075;p70"/>
          <p:cNvPicPr preferRelativeResize="0"/>
          <p:nvPr/>
        </p:nvPicPr>
        <p:blipFill>
          <a:blip r:embed="rId3">
            <a:alphaModFix/>
          </a:blip>
          <a:stretch>
            <a:fillRect/>
          </a:stretch>
        </p:blipFill>
        <p:spPr>
          <a:xfrm>
            <a:off x="6123600" y="1707250"/>
            <a:ext cx="2715600" cy="209553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5"/>
          <p:cNvSpPr txBox="1"/>
          <p:nvPr>
            <p:ph idx="1" type="subTitle"/>
          </p:nvPr>
        </p:nvSpPr>
        <p:spPr>
          <a:xfrm>
            <a:off x="715100" y="20465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Explained global biomass potential, combustion technologies, and the importance of fuel pre-treatment.</a:t>
            </a:r>
            <a:endParaRPr sz="13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5" name="Google Shape;205;p35"/>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Literature Review</a:t>
            </a:r>
            <a:endParaRPr/>
          </a:p>
        </p:txBody>
      </p:sp>
      <p:sp>
        <p:nvSpPr>
          <p:cNvPr id="206" name="Google Shape;206;p35"/>
          <p:cNvSpPr txBox="1"/>
          <p:nvPr>
            <p:ph idx="2" type="subTitle"/>
          </p:nvPr>
        </p:nvSpPr>
        <p:spPr>
          <a:xfrm>
            <a:off x="715100" y="32990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Provided ultimate analysis data (C, H, O, S content), HHV/LHV values, and plant performance metrics for different biomass types.</a:t>
            </a:r>
            <a:endParaRPr sz="13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7" name="Google Shape;207;p35"/>
          <p:cNvSpPr txBox="1"/>
          <p:nvPr>
            <p:ph idx="3" type="subTitle"/>
          </p:nvPr>
        </p:nvSpPr>
        <p:spPr>
          <a:xfrm>
            <a:off x="715100" y="16667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IRENA &amp; ETSAP (2015)</a:t>
            </a:r>
            <a:endParaRPr/>
          </a:p>
        </p:txBody>
      </p:sp>
      <p:sp>
        <p:nvSpPr>
          <p:cNvPr id="208" name="Google Shape;208;p35"/>
          <p:cNvSpPr txBox="1"/>
          <p:nvPr>
            <p:ph idx="4" type="subTitle"/>
          </p:nvPr>
        </p:nvSpPr>
        <p:spPr>
          <a:xfrm>
            <a:off x="715100" y="29192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Biomass Energy Data Book:</a:t>
            </a:r>
            <a:endParaRPr/>
          </a:p>
        </p:txBody>
      </p:sp>
      <p:sp>
        <p:nvSpPr>
          <p:cNvPr id="209" name="Google Shape;209;p35"/>
          <p:cNvSpPr txBox="1"/>
          <p:nvPr>
            <p:ph idx="5" type="subTitle"/>
          </p:nvPr>
        </p:nvSpPr>
        <p:spPr>
          <a:xfrm>
            <a:off x="4648300" y="20465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Analyzed biomass feedstock cost variations, FiT policies, and calculated LCOE for power plants in Southeast Asia.</a:t>
            </a:r>
            <a:endParaRPr sz="13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10" name="Google Shape;210;p35"/>
          <p:cNvSpPr txBox="1"/>
          <p:nvPr>
            <p:ph idx="6" type="subTitle"/>
          </p:nvPr>
        </p:nvSpPr>
        <p:spPr>
          <a:xfrm>
            <a:off x="4648300" y="32990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Real-world efficiency benchmarks and operational challenges of biomass-based plants.</a:t>
            </a:r>
            <a:endParaRPr sz="13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11" name="Google Shape;211;p35"/>
          <p:cNvSpPr txBox="1"/>
          <p:nvPr>
            <p:ph idx="7" type="subTitle"/>
          </p:nvPr>
        </p:nvSpPr>
        <p:spPr>
          <a:xfrm>
            <a:off x="4648300" y="16667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ERIA Thailand Report (2019):</a:t>
            </a:r>
            <a:endParaRPr/>
          </a:p>
        </p:txBody>
      </p:sp>
      <p:sp>
        <p:nvSpPr>
          <p:cNvPr id="212" name="Google Shape;212;p35"/>
          <p:cNvSpPr txBox="1"/>
          <p:nvPr>
            <p:ph idx="8" type="subTitle"/>
          </p:nvPr>
        </p:nvSpPr>
        <p:spPr>
          <a:xfrm>
            <a:off x="4648300" y="29192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IEA Bioenergy Reports: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9" name="Shape 2079"/>
        <p:cNvGrpSpPr/>
        <p:nvPr/>
      </p:nvGrpSpPr>
      <p:grpSpPr>
        <a:xfrm>
          <a:off x="0" y="0"/>
          <a:ext cx="0" cy="0"/>
          <a:chOff x="0" y="0"/>
          <a:chExt cx="0" cy="0"/>
        </a:xfrm>
      </p:grpSpPr>
      <p:sp>
        <p:nvSpPr>
          <p:cNvPr id="2080" name="Google Shape;2080;p71"/>
          <p:cNvSpPr txBox="1"/>
          <p:nvPr>
            <p:ph type="title"/>
          </p:nvPr>
        </p:nvSpPr>
        <p:spPr>
          <a:xfrm>
            <a:off x="715100" y="413425"/>
            <a:ext cx="80739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Scope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81" name="Google Shape;2081;p71"/>
          <p:cNvSpPr txBox="1"/>
          <p:nvPr>
            <p:ph idx="1" type="body"/>
          </p:nvPr>
        </p:nvSpPr>
        <p:spPr>
          <a:xfrm>
            <a:off x="563100" y="1423500"/>
            <a:ext cx="6148200" cy="356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Advanced Drying Techniques:</a:t>
            </a:r>
            <a:endParaRPr b="1" sz="1500"/>
          </a:p>
          <a:p>
            <a:pPr indent="-323850" lvl="0" marL="457200" rtl="0" algn="l">
              <a:spcBef>
                <a:spcPts val="0"/>
              </a:spcBef>
              <a:spcAft>
                <a:spcPts val="0"/>
              </a:spcAft>
              <a:buSzPts val="1500"/>
              <a:buChar char="●"/>
            </a:pPr>
            <a:r>
              <a:rPr lang="en" sz="1500"/>
              <a:t>Use of solar or waste heat dryers to reduce feedstock moisture and increase net energy output.</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b="1" lang="en" sz="1500"/>
              <a:t>AI-Powered Combustion Control:</a:t>
            </a:r>
            <a:endParaRPr b="1" sz="1500"/>
          </a:p>
          <a:p>
            <a:pPr indent="-323850" lvl="0" marL="457200" rtl="0" algn="l">
              <a:spcBef>
                <a:spcPts val="0"/>
              </a:spcBef>
              <a:spcAft>
                <a:spcPts val="0"/>
              </a:spcAft>
              <a:buSzPts val="1500"/>
              <a:buChar char="●"/>
            </a:pPr>
            <a:r>
              <a:rPr lang="en" sz="1500"/>
              <a:t>Real-time optimization of combustion conditions using sensors and machine learning to minimize unburned carbon.</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b="1" lang="en" sz="1500"/>
              <a:t>Hybrid Systems (Biomass + Solar):</a:t>
            </a:r>
            <a:endParaRPr b="1" sz="1500"/>
          </a:p>
          <a:p>
            <a:pPr indent="-323850" lvl="0" marL="457200" rtl="0" algn="l">
              <a:spcBef>
                <a:spcPts val="0"/>
              </a:spcBef>
              <a:spcAft>
                <a:spcPts val="0"/>
              </a:spcAft>
              <a:buSzPts val="1500"/>
              <a:buChar char="●"/>
            </a:pPr>
            <a:r>
              <a:rPr lang="en" sz="1500"/>
              <a:t>Integrating solar PV or thermal with biomass plants for stable, round-the-clock renewable power.</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pic>
        <p:nvPicPr>
          <p:cNvPr id="2082" name="Google Shape;2082;p71"/>
          <p:cNvPicPr preferRelativeResize="0"/>
          <p:nvPr/>
        </p:nvPicPr>
        <p:blipFill>
          <a:blip r:embed="rId3">
            <a:alphaModFix/>
          </a:blip>
          <a:stretch>
            <a:fillRect/>
          </a:stretch>
        </p:blipFill>
        <p:spPr>
          <a:xfrm>
            <a:off x="7005275" y="1598725"/>
            <a:ext cx="1946051" cy="194605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6" name="Shape 2086"/>
        <p:cNvGrpSpPr/>
        <p:nvPr/>
      </p:nvGrpSpPr>
      <p:grpSpPr>
        <a:xfrm>
          <a:off x="0" y="0"/>
          <a:ext cx="0" cy="0"/>
          <a:chOff x="0" y="0"/>
          <a:chExt cx="0" cy="0"/>
        </a:xfrm>
      </p:grpSpPr>
      <p:sp>
        <p:nvSpPr>
          <p:cNvPr id="2087" name="Google Shape;2087;p72"/>
          <p:cNvSpPr txBox="1"/>
          <p:nvPr>
            <p:ph type="title"/>
          </p:nvPr>
        </p:nvSpPr>
        <p:spPr>
          <a:xfrm>
            <a:off x="715100" y="413425"/>
            <a:ext cx="80739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Scope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88" name="Google Shape;2088;p72"/>
          <p:cNvSpPr txBox="1"/>
          <p:nvPr>
            <p:ph idx="1" type="body"/>
          </p:nvPr>
        </p:nvSpPr>
        <p:spPr>
          <a:xfrm>
            <a:off x="563100" y="1423500"/>
            <a:ext cx="7982400" cy="356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Decentralized Microgrids:</a:t>
            </a:r>
            <a:endParaRPr b="1" sz="1500"/>
          </a:p>
          <a:p>
            <a:pPr indent="-323850" lvl="0" marL="457200" rtl="0" algn="l">
              <a:spcBef>
                <a:spcPts val="0"/>
              </a:spcBef>
              <a:spcAft>
                <a:spcPts val="0"/>
              </a:spcAft>
              <a:buSzPts val="1500"/>
              <a:buChar char="●"/>
            </a:pPr>
            <a:r>
              <a:rPr lang="en" sz="1500"/>
              <a:t>Village-scale biomass units for off-grid electrification, especially in agricultural regions.</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b="1" lang="en" sz="1500"/>
              <a:t>Biochar Co-Production:</a:t>
            </a:r>
            <a:endParaRPr b="1" sz="1500"/>
          </a:p>
          <a:p>
            <a:pPr indent="-323850" lvl="0" marL="457200" rtl="0" algn="l">
              <a:spcBef>
                <a:spcPts val="0"/>
              </a:spcBef>
              <a:spcAft>
                <a:spcPts val="0"/>
              </a:spcAft>
              <a:buSzPts val="1500"/>
              <a:buChar char="●"/>
            </a:pPr>
            <a:r>
              <a:rPr lang="en" sz="1500"/>
              <a:t>Generating biochar alongside energy to enhance soil health and sequester carbon.</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b="1" lang="en" sz="1500"/>
              <a:t>Carbon Credits &amp; CDM Programs:</a:t>
            </a:r>
            <a:endParaRPr b="1" sz="1500"/>
          </a:p>
          <a:p>
            <a:pPr indent="-323850" lvl="0" marL="457200" rtl="0" algn="l">
              <a:spcBef>
                <a:spcPts val="0"/>
              </a:spcBef>
              <a:spcAft>
                <a:spcPts val="0"/>
              </a:spcAft>
              <a:buSzPts val="1500"/>
              <a:buChar char="●"/>
            </a:pPr>
            <a:r>
              <a:rPr lang="en" sz="1500"/>
              <a:t>Leveraging Clean Development Mechanism (CDM) and voluntary carbon markets to improve project viability.</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b="1" lang="en" sz="1500"/>
              <a:t>Waste-to-Energy Expansion:</a:t>
            </a:r>
            <a:endParaRPr b="1" sz="1500"/>
          </a:p>
          <a:p>
            <a:pPr indent="-323850" lvl="0" marL="457200" rtl="0" algn="l">
              <a:spcBef>
                <a:spcPts val="0"/>
              </a:spcBef>
              <a:spcAft>
                <a:spcPts val="0"/>
              </a:spcAft>
              <a:buSzPts val="1500"/>
              <a:buChar char="●"/>
            </a:pPr>
            <a:r>
              <a:rPr lang="en" sz="1500"/>
              <a:t>Adapting MSW combustion technologies for urban waste management with energy recovery.</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2" name="Shape 2092"/>
        <p:cNvGrpSpPr/>
        <p:nvPr/>
      </p:nvGrpSpPr>
      <p:grpSpPr>
        <a:xfrm>
          <a:off x="0" y="0"/>
          <a:ext cx="0" cy="0"/>
          <a:chOff x="0" y="0"/>
          <a:chExt cx="0" cy="0"/>
        </a:xfrm>
      </p:grpSpPr>
      <p:sp>
        <p:nvSpPr>
          <p:cNvPr id="2093" name="Google Shape;2093;p73"/>
          <p:cNvSpPr txBox="1"/>
          <p:nvPr>
            <p:ph type="title"/>
          </p:nvPr>
        </p:nvSpPr>
        <p:spPr>
          <a:xfrm>
            <a:off x="330050" y="2702125"/>
            <a:ext cx="8286300" cy="214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6400"/>
          </a:p>
          <a:p>
            <a:pPr indent="0" lvl="0" marL="0" rtl="0" algn="l">
              <a:spcBef>
                <a:spcPts val="0"/>
              </a:spcBef>
              <a:spcAft>
                <a:spcPts val="0"/>
              </a:spcAft>
              <a:buNone/>
            </a:pPr>
            <a:r>
              <a:rPr lang="en" sz="6400"/>
              <a:t>Thank you all!</a:t>
            </a:r>
            <a:endParaRPr sz="9300"/>
          </a:p>
        </p:txBody>
      </p:sp>
      <p:cxnSp>
        <p:nvCxnSpPr>
          <p:cNvPr id="2094" name="Google Shape;2094;p73">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pic>
        <p:nvPicPr>
          <p:cNvPr id="2095" name="Google Shape;2095;p73"/>
          <p:cNvPicPr preferRelativeResize="0"/>
          <p:nvPr/>
        </p:nvPicPr>
        <p:blipFill>
          <a:blip r:embed="rId3">
            <a:alphaModFix/>
          </a:blip>
          <a:stretch>
            <a:fillRect/>
          </a:stretch>
        </p:blipFill>
        <p:spPr>
          <a:xfrm>
            <a:off x="2921674" y="1567775"/>
            <a:ext cx="3300649" cy="1856624"/>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9" name="Shape 2099"/>
        <p:cNvGrpSpPr/>
        <p:nvPr/>
      </p:nvGrpSpPr>
      <p:grpSpPr>
        <a:xfrm>
          <a:off x="0" y="0"/>
          <a:ext cx="0" cy="0"/>
          <a:chOff x="0" y="0"/>
          <a:chExt cx="0" cy="0"/>
        </a:xfrm>
      </p:grpSpPr>
      <p:sp>
        <p:nvSpPr>
          <p:cNvPr id="2100" name="Google Shape;2100;p74"/>
          <p:cNvSpPr txBox="1"/>
          <p:nvPr>
            <p:ph type="title"/>
          </p:nvPr>
        </p:nvSpPr>
        <p:spPr>
          <a:xfrm>
            <a:off x="704975" y="555325"/>
            <a:ext cx="80739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Sources (</a:t>
            </a:r>
            <a:r>
              <a:rPr lang="en"/>
              <a:t>References</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aphicFrame>
        <p:nvGraphicFramePr>
          <p:cNvPr id="2101" name="Google Shape;2101;p74"/>
          <p:cNvGraphicFramePr/>
          <p:nvPr/>
        </p:nvGraphicFramePr>
        <p:xfrm>
          <a:off x="857375" y="1585235"/>
          <a:ext cx="3000000" cy="3000000"/>
        </p:xfrm>
        <a:graphic>
          <a:graphicData uri="http://schemas.openxmlformats.org/drawingml/2006/table">
            <a:tbl>
              <a:tblPr>
                <a:noFill/>
                <a:tableStyleId>{4F66984B-FB74-4553-B945-61DCECFA5742}</a:tableStyleId>
              </a:tblPr>
              <a:tblGrid>
                <a:gridCol w="3953175"/>
                <a:gridCol w="3452400"/>
              </a:tblGrid>
              <a:tr h="656900">
                <a:tc>
                  <a:txBody>
                    <a:bodyPr/>
                    <a:lstStyle/>
                    <a:p>
                      <a:pPr indent="0" lvl="0" marL="0" rtl="0" algn="ctr">
                        <a:spcBef>
                          <a:spcPts val="0"/>
                        </a:spcBef>
                        <a:spcAft>
                          <a:spcPts val="0"/>
                        </a:spcAft>
                        <a:buNone/>
                      </a:pPr>
                      <a:r>
                        <a:rPr b="1" lang="en" sz="1200">
                          <a:solidFill>
                            <a:schemeClr val="lt1"/>
                          </a:solidFill>
                          <a:latin typeface="Alexandria"/>
                          <a:ea typeface="Alexandria"/>
                          <a:cs typeface="Alexandria"/>
                          <a:sym typeface="Alexandria"/>
                        </a:rPr>
                        <a:t>Sources</a:t>
                      </a:r>
                      <a:endParaRPr b="1" sz="1200">
                        <a:solidFill>
                          <a:schemeClr val="lt1"/>
                        </a:solidFill>
                        <a:latin typeface="Alexandria"/>
                        <a:ea typeface="Alexandria"/>
                        <a:cs typeface="Alexandria"/>
                        <a:sym typeface="Alexandri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200">
                          <a:solidFill>
                            <a:schemeClr val="lt1"/>
                          </a:solidFill>
                          <a:latin typeface="Alexandria"/>
                          <a:ea typeface="Alexandria"/>
                          <a:cs typeface="Alexandria"/>
                          <a:sym typeface="Alexandria"/>
                        </a:rPr>
                        <a:t>Typ</a:t>
                      </a:r>
                      <a:r>
                        <a:rPr b="1" lang="en" sz="1200">
                          <a:solidFill>
                            <a:schemeClr val="lt1"/>
                          </a:solidFill>
                          <a:latin typeface="Alexandria"/>
                          <a:ea typeface="Alexandria"/>
                          <a:cs typeface="Alexandria"/>
                          <a:sym typeface="Alexandria"/>
                        </a:rPr>
                        <a:t>e o</a:t>
                      </a:r>
                      <a:r>
                        <a:rPr b="1" lang="en" sz="1200">
                          <a:solidFill>
                            <a:schemeClr val="lt1"/>
                          </a:solidFill>
                          <a:latin typeface="Alexandria"/>
                          <a:ea typeface="Alexandria"/>
                          <a:cs typeface="Alexandria"/>
                          <a:sym typeface="Alexandria"/>
                        </a:rPr>
                        <a:t>f Data</a:t>
                      </a:r>
                      <a:endParaRPr b="1" sz="1200">
                        <a:solidFill>
                          <a:schemeClr val="lt1"/>
                        </a:solidFill>
                        <a:latin typeface="Alexandria"/>
                        <a:ea typeface="Alexandria"/>
                        <a:cs typeface="Alexandria"/>
                        <a:sym typeface="Alexandri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420525">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NREL Biomass Data</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Ultimate analysis, HHV/LHV, moisture content</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20525">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IEA Bio-energy Reports</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Efficiency benchmarks, plant logs</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20525">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US EIA Reports</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Biomass generation stats</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20525">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Peer-Review Papers</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Real plant performance, combustion efficiency</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20525">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Literature (e.g., Jenkins et al., 1998)</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Biomass combustion characteristics</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102" name="Google Shape;2102;p74"/>
          <p:cNvSpPr txBox="1"/>
          <p:nvPr/>
        </p:nvSpPr>
        <p:spPr>
          <a:xfrm>
            <a:off x="5506850" y="4486625"/>
            <a:ext cx="2756100" cy="3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200">
                <a:solidFill>
                  <a:schemeClr val="dk1"/>
                </a:solidFill>
                <a:latin typeface="Albert Sans"/>
                <a:ea typeface="Albert Sans"/>
                <a:cs typeface="Albert Sans"/>
                <a:sym typeface="Albert Sans"/>
              </a:rPr>
              <a:t>Links in attached in the report</a:t>
            </a:r>
            <a:endParaRPr i="1" sz="1200">
              <a:solidFill>
                <a:schemeClr val="dk1"/>
              </a:solidFill>
              <a:latin typeface="Albert Sans"/>
              <a:ea typeface="Albert Sans"/>
              <a:cs typeface="Albert Sans"/>
              <a:sym typeface="Albert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6"/>
          <p:cNvSpPr txBox="1"/>
          <p:nvPr>
            <p:ph idx="1" type="subTitle"/>
          </p:nvPr>
        </p:nvSpPr>
        <p:spPr>
          <a:xfrm>
            <a:off x="715100" y="2328775"/>
            <a:ext cx="2131800" cy="172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High HHV (~19 MJ/kg)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Common in temperate regions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Expensive and bulky</a:t>
            </a:r>
            <a:endParaRPr sz="1400"/>
          </a:p>
        </p:txBody>
      </p:sp>
      <p:sp>
        <p:nvSpPr>
          <p:cNvPr id="218" name="Google Shape;218;p36"/>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Bio-Mass Selected </a:t>
            </a:r>
            <a:endParaRPr/>
          </a:p>
        </p:txBody>
      </p:sp>
      <p:sp>
        <p:nvSpPr>
          <p:cNvPr id="219" name="Google Shape;219;p36"/>
          <p:cNvSpPr txBox="1"/>
          <p:nvPr>
            <p:ph idx="2" type="subTitle"/>
          </p:nvPr>
        </p:nvSpPr>
        <p:spPr>
          <a:xfrm>
            <a:off x="715100"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900">
                <a:latin typeface="Alexandria"/>
                <a:ea typeface="Alexandria"/>
                <a:cs typeface="Alexandria"/>
                <a:sym typeface="Alexandria"/>
              </a:rPr>
              <a:t>Wood Chips</a:t>
            </a:r>
            <a:endParaRPr b="1" sz="1900">
              <a:latin typeface="Alexandria"/>
              <a:ea typeface="Alexandria"/>
              <a:cs typeface="Alexandria"/>
              <a:sym typeface="Alexandria"/>
            </a:endParaRPr>
          </a:p>
        </p:txBody>
      </p:sp>
      <p:sp>
        <p:nvSpPr>
          <p:cNvPr id="220" name="Google Shape;220;p36"/>
          <p:cNvSpPr txBox="1"/>
          <p:nvPr>
            <p:ph idx="3" type="subTitle"/>
          </p:nvPr>
        </p:nvSpPr>
        <p:spPr>
          <a:xfrm>
            <a:off x="3506150" y="2328775"/>
            <a:ext cx="2131800" cy="178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Agro-waste from rice mills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Lower HHV (~15.5 MJ/kg)</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Lightweight, abundant in Asia</a:t>
            </a:r>
            <a:endParaRPr sz="1400"/>
          </a:p>
        </p:txBody>
      </p:sp>
      <p:sp>
        <p:nvSpPr>
          <p:cNvPr id="221" name="Google Shape;221;p36"/>
          <p:cNvSpPr txBox="1"/>
          <p:nvPr>
            <p:ph idx="4" type="subTitle"/>
          </p:nvPr>
        </p:nvSpPr>
        <p:spPr>
          <a:xfrm>
            <a:off x="3506099"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900">
                <a:latin typeface="Alexandria"/>
                <a:ea typeface="Alexandria"/>
                <a:cs typeface="Alexandria"/>
                <a:sym typeface="Alexandria"/>
              </a:rPr>
              <a:t>Rice Husk</a:t>
            </a:r>
            <a:endParaRPr b="1" sz="1900">
              <a:latin typeface="Alexandria"/>
              <a:ea typeface="Alexandria"/>
              <a:cs typeface="Alexandria"/>
              <a:sym typeface="Alexandria"/>
            </a:endParaRPr>
          </a:p>
        </p:txBody>
      </p:sp>
      <p:sp>
        <p:nvSpPr>
          <p:cNvPr id="222" name="Google Shape;222;p36"/>
          <p:cNvSpPr txBox="1"/>
          <p:nvPr>
            <p:ph idx="5" type="subTitle"/>
          </p:nvPr>
        </p:nvSpPr>
        <p:spPr>
          <a:xfrm>
            <a:off x="6297200" y="2328775"/>
            <a:ext cx="2131800" cy="178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Byproduct of sugar industry</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Moderate HHV (~17.5 MJ/kg)</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Low cost, available near mills</a:t>
            </a:r>
            <a:endParaRPr sz="1400"/>
          </a:p>
        </p:txBody>
      </p:sp>
      <p:sp>
        <p:nvSpPr>
          <p:cNvPr id="223" name="Google Shape;223;p36"/>
          <p:cNvSpPr txBox="1"/>
          <p:nvPr>
            <p:ph idx="6" type="subTitle"/>
          </p:nvPr>
        </p:nvSpPr>
        <p:spPr>
          <a:xfrm>
            <a:off x="6297200"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900">
                <a:latin typeface="Alexandria"/>
                <a:ea typeface="Alexandria"/>
                <a:cs typeface="Alexandria"/>
                <a:sym typeface="Alexandria"/>
              </a:rPr>
              <a:t>Bagasse</a:t>
            </a:r>
            <a:endParaRPr b="1" sz="1900">
              <a:latin typeface="Alexandria"/>
              <a:ea typeface="Alexandria"/>
              <a:cs typeface="Alexandria"/>
              <a:sym typeface="Alexandr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7"/>
          <p:cNvSpPr txBox="1"/>
          <p:nvPr>
            <p:ph type="title"/>
          </p:nvPr>
        </p:nvSpPr>
        <p:spPr>
          <a:xfrm>
            <a:off x="471925" y="3135525"/>
            <a:ext cx="7708800" cy="125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Calculation </a:t>
            </a:r>
            <a:endParaRPr/>
          </a:p>
        </p:txBody>
      </p:sp>
      <p:sp>
        <p:nvSpPr>
          <p:cNvPr id="229" name="Google Shape;229;p37"/>
          <p:cNvSpPr txBox="1"/>
          <p:nvPr>
            <p:ph idx="1" type="subTitle"/>
          </p:nvPr>
        </p:nvSpPr>
        <p:spPr>
          <a:xfrm>
            <a:off x="4076875" y="535000"/>
            <a:ext cx="4351800" cy="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 us see how we </a:t>
            </a:r>
            <a:r>
              <a:rPr lang="en"/>
              <a:t>proceed</a:t>
            </a:r>
            <a:r>
              <a:rPr lang="en"/>
              <a:t> with the calculation</a:t>
            </a:r>
            <a:endParaRPr/>
          </a:p>
        </p:txBody>
      </p:sp>
      <p:cxnSp>
        <p:nvCxnSpPr>
          <p:cNvPr id="230" name="Google Shape;230;p37">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grpSp>
        <p:nvGrpSpPr>
          <p:cNvPr id="231" name="Google Shape;231;p37"/>
          <p:cNvGrpSpPr/>
          <p:nvPr/>
        </p:nvGrpSpPr>
        <p:grpSpPr>
          <a:xfrm>
            <a:off x="5804129" y="3208721"/>
            <a:ext cx="978051" cy="1023093"/>
            <a:chOff x="-41111350" y="3239100"/>
            <a:chExt cx="318200" cy="317425"/>
          </a:xfrm>
        </p:grpSpPr>
        <p:sp>
          <p:nvSpPr>
            <p:cNvPr id="232" name="Google Shape;232;p37"/>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7"/>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7"/>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7"/>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8"/>
          <p:cNvSpPr txBox="1"/>
          <p:nvPr>
            <p:ph idx="1" type="subTitle"/>
          </p:nvPr>
        </p:nvSpPr>
        <p:spPr>
          <a:xfrm>
            <a:off x="715100" y="1894100"/>
            <a:ext cx="5930100" cy="1062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i="1" lang="en" sz="1900"/>
              <a:t>C</a:t>
            </a:r>
            <a:r>
              <a:rPr baseline="-25000" i="1" lang="en" sz="1900"/>
              <a:t>x</a:t>
            </a:r>
            <a:r>
              <a:rPr i="1" lang="en" sz="1900"/>
              <a:t>H</a:t>
            </a:r>
            <a:r>
              <a:rPr baseline="-25000" i="1" lang="en" sz="1900"/>
              <a:t>y</a:t>
            </a:r>
            <a:r>
              <a:rPr i="1" lang="en" sz="1900"/>
              <a:t>O</a:t>
            </a:r>
            <a:r>
              <a:rPr baseline="-25000" i="1" lang="en" sz="1900"/>
              <a:t>z</a:t>
            </a:r>
            <a:r>
              <a:rPr i="1" lang="en" sz="1900"/>
              <a:t>N</a:t>
            </a:r>
            <a:r>
              <a:rPr baseline="-25000" i="1" lang="en" sz="1900"/>
              <a:t>a</a:t>
            </a:r>
            <a:r>
              <a:rPr i="1" lang="en" sz="1900"/>
              <a:t>S</a:t>
            </a:r>
            <a:r>
              <a:rPr baseline="-25000" i="1" lang="en" sz="1900"/>
              <a:t>b</a:t>
            </a:r>
            <a:br>
              <a:rPr baseline="-25000" i="1" lang="en" sz="1800"/>
            </a:br>
            <a:r>
              <a:rPr baseline="-25000" i="1" lang="en" sz="2100"/>
              <a:t>Combustion reaction estimates O₂ and energy yield</a:t>
            </a:r>
            <a:endParaRPr baseline="-25000" i="1" sz="2100"/>
          </a:p>
          <a:p>
            <a:pPr indent="0" lvl="0" marL="0" rtl="0" algn="l">
              <a:spcBef>
                <a:spcPts val="1200"/>
              </a:spcBef>
              <a:spcAft>
                <a:spcPts val="0"/>
              </a:spcAft>
              <a:buNone/>
            </a:pPr>
            <a:r>
              <a:t/>
            </a:r>
            <a:endParaRPr/>
          </a:p>
        </p:txBody>
      </p:sp>
      <p:sp>
        <p:nvSpPr>
          <p:cNvPr id="241" name="Google Shape;241;p38"/>
          <p:cNvSpPr txBox="1"/>
          <p:nvPr>
            <p:ph type="title"/>
          </p:nvPr>
        </p:nvSpPr>
        <p:spPr>
          <a:xfrm>
            <a:off x="576025" y="535000"/>
            <a:ext cx="78531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Stoichiometric Energy Estimation </a:t>
            </a:r>
            <a:endParaRPr/>
          </a:p>
        </p:txBody>
      </p:sp>
      <p:sp>
        <p:nvSpPr>
          <p:cNvPr id="242" name="Google Shape;242;p38"/>
          <p:cNvSpPr txBox="1"/>
          <p:nvPr>
            <p:ph idx="2" type="subTitle"/>
          </p:nvPr>
        </p:nvSpPr>
        <p:spPr>
          <a:xfrm>
            <a:off x="715100" y="3607725"/>
            <a:ext cx="5930100" cy="7203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i="1" lang="en" sz="1900"/>
              <a:t>C</a:t>
            </a:r>
            <a:r>
              <a:rPr baseline="-25000" i="1" lang="en" sz="1900"/>
              <a:t>x</a:t>
            </a:r>
            <a:r>
              <a:rPr i="1" lang="en" sz="1900"/>
              <a:t>H</a:t>
            </a:r>
            <a:r>
              <a:rPr baseline="-25000" i="1" lang="en" sz="1900"/>
              <a:t>y</a:t>
            </a:r>
            <a:r>
              <a:rPr i="1" lang="en" sz="1900"/>
              <a:t>O</a:t>
            </a:r>
            <a:r>
              <a:rPr baseline="-25000" i="1" lang="en" sz="1900"/>
              <a:t>z</a:t>
            </a:r>
            <a:r>
              <a:rPr i="1" lang="en" sz="1900"/>
              <a:t>N</a:t>
            </a:r>
            <a:r>
              <a:rPr baseline="-25000" i="1" lang="en" sz="1900"/>
              <a:t>a</a:t>
            </a:r>
            <a:r>
              <a:rPr i="1" lang="en" sz="1900"/>
              <a:t>S</a:t>
            </a:r>
            <a:r>
              <a:rPr baseline="-25000" i="1" lang="en" sz="1900"/>
              <a:t>b</a:t>
            </a:r>
            <a:r>
              <a:rPr i="1" lang="en" sz="1900"/>
              <a:t> + O</a:t>
            </a:r>
            <a:r>
              <a:rPr baseline="-25000" i="1" lang="en" sz="1900"/>
              <a:t>2</a:t>
            </a:r>
            <a:r>
              <a:rPr i="1" lang="en" sz="1900"/>
              <a:t> → </a:t>
            </a:r>
            <a:r>
              <a:rPr baseline="-25000" i="1" lang="en" sz="1900"/>
              <a:t>x</a:t>
            </a:r>
            <a:r>
              <a:rPr i="1" lang="en" sz="1900"/>
              <a:t>CO</a:t>
            </a:r>
            <a:r>
              <a:rPr baseline="-25000" i="1" lang="en" sz="1900"/>
              <a:t>2</a:t>
            </a:r>
            <a:r>
              <a:rPr i="1" lang="en" sz="1900"/>
              <a:t>+ y/2 H</a:t>
            </a:r>
            <a:r>
              <a:rPr baseline="-25000" i="1" lang="en" sz="1900"/>
              <a:t>2</a:t>
            </a:r>
            <a:r>
              <a:rPr i="1" lang="en" sz="1900"/>
              <a:t>O + </a:t>
            </a:r>
            <a:r>
              <a:rPr baseline="-25000" i="1" lang="en" sz="1900"/>
              <a:t>a</a:t>
            </a:r>
            <a:r>
              <a:rPr i="1" lang="en" sz="1900"/>
              <a:t>NO</a:t>
            </a:r>
            <a:r>
              <a:rPr baseline="-25000" i="1" lang="en" sz="1900"/>
              <a:t>2</a:t>
            </a:r>
            <a:r>
              <a:rPr i="1" lang="en" sz="1900"/>
              <a:t> + </a:t>
            </a:r>
            <a:r>
              <a:rPr baseline="-25000" i="1" lang="en" sz="1900"/>
              <a:t>b</a:t>
            </a:r>
            <a:r>
              <a:rPr i="1" lang="en" sz="1900"/>
              <a:t>SO</a:t>
            </a:r>
            <a:r>
              <a:rPr baseline="-25000" i="1" lang="en" sz="1900"/>
              <a:t>2</a:t>
            </a:r>
            <a:endParaRPr baseline="-25000" i="1" sz="1900"/>
          </a:p>
        </p:txBody>
      </p:sp>
      <p:sp>
        <p:nvSpPr>
          <p:cNvPr id="243" name="Google Shape;243;p38"/>
          <p:cNvSpPr txBox="1"/>
          <p:nvPr>
            <p:ph idx="3" type="subTitle"/>
          </p:nvPr>
        </p:nvSpPr>
        <p:spPr>
          <a:xfrm>
            <a:off x="715100" y="1514300"/>
            <a:ext cx="59301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Basic e</a:t>
            </a:r>
            <a:r>
              <a:rPr lang="en"/>
              <a:t>mpirical</a:t>
            </a:r>
            <a:r>
              <a:rPr lang="en"/>
              <a:t> Formula</a:t>
            </a:r>
            <a:endParaRPr/>
          </a:p>
        </p:txBody>
      </p:sp>
      <p:sp>
        <p:nvSpPr>
          <p:cNvPr id="244" name="Google Shape;244;p38"/>
          <p:cNvSpPr txBox="1"/>
          <p:nvPr>
            <p:ph idx="4" type="subTitle"/>
          </p:nvPr>
        </p:nvSpPr>
        <p:spPr>
          <a:xfrm>
            <a:off x="715100" y="3227925"/>
            <a:ext cx="59301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Combustion Reaction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9"/>
          <p:cNvSpPr txBox="1"/>
          <p:nvPr>
            <p:ph idx="1" type="subTitle"/>
          </p:nvPr>
        </p:nvSpPr>
        <p:spPr>
          <a:xfrm>
            <a:off x="715100" y="2427500"/>
            <a:ext cx="6266400" cy="1329900"/>
          </a:xfrm>
          <a:prstGeom prst="rect">
            <a:avLst/>
          </a:prstGeom>
        </p:spPr>
        <p:txBody>
          <a:bodyPr anchorCtr="0" anchor="t" bIns="91425" lIns="91425" spcFirstLastPara="1" rIns="91425" wrap="square" tIns="91425">
            <a:noAutofit/>
          </a:bodyPr>
          <a:lstStyle/>
          <a:p>
            <a:pPr indent="0" lvl="0" marL="457200" rtl="0" algn="l">
              <a:lnSpc>
                <a:spcPct val="115000"/>
              </a:lnSpc>
              <a:spcBef>
                <a:spcPts val="1200"/>
              </a:spcBef>
              <a:spcAft>
                <a:spcPts val="0"/>
              </a:spcAft>
              <a:buNone/>
            </a:pPr>
            <a:r>
              <a:rPr i="1" lang="en" sz="1900"/>
              <a:t>O2 required (kg) = (C/12+H/4-O/32+S/32) * 32</a:t>
            </a:r>
            <a:endParaRPr i="1" sz="1900"/>
          </a:p>
          <a:p>
            <a:pPr indent="0" lvl="0" marL="457200" rtl="0" algn="l">
              <a:lnSpc>
                <a:spcPct val="115000"/>
              </a:lnSpc>
              <a:spcBef>
                <a:spcPts val="1200"/>
              </a:spcBef>
              <a:spcAft>
                <a:spcPts val="0"/>
              </a:spcAft>
              <a:buNone/>
            </a:pPr>
            <a:r>
              <a:rPr i="1" lang="en" sz="1900"/>
              <a:t>Theoretical Air (kg/kg fuel) = O2 required (kg)0.23</a:t>
            </a:r>
            <a:endParaRPr baseline="-25000" i="1" sz="2100"/>
          </a:p>
          <a:p>
            <a:pPr indent="0" lvl="0" marL="0" rtl="0" algn="l">
              <a:spcBef>
                <a:spcPts val="1200"/>
              </a:spcBef>
              <a:spcAft>
                <a:spcPts val="0"/>
              </a:spcAft>
              <a:buNone/>
            </a:pPr>
            <a:r>
              <a:t/>
            </a:r>
            <a:endParaRPr/>
          </a:p>
        </p:txBody>
      </p:sp>
      <p:sp>
        <p:nvSpPr>
          <p:cNvPr id="250" name="Google Shape;250;p39"/>
          <p:cNvSpPr txBox="1"/>
          <p:nvPr>
            <p:ph type="title"/>
          </p:nvPr>
        </p:nvSpPr>
        <p:spPr>
          <a:xfrm>
            <a:off x="576025" y="535000"/>
            <a:ext cx="78531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Theoretical</a:t>
            </a:r>
            <a:r>
              <a:rPr lang="en"/>
              <a:t> Air Calculation  </a:t>
            </a:r>
            <a:endParaRPr/>
          </a:p>
        </p:txBody>
      </p:sp>
      <p:sp>
        <p:nvSpPr>
          <p:cNvPr id="251" name="Google Shape;251;p39"/>
          <p:cNvSpPr txBox="1"/>
          <p:nvPr>
            <p:ph idx="3" type="subTitle"/>
          </p:nvPr>
        </p:nvSpPr>
        <p:spPr>
          <a:xfrm>
            <a:off x="715100" y="1783400"/>
            <a:ext cx="7778700" cy="72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After computing the required oxygen, conversion to theoretical air steps: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0"/>
          <p:cNvSpPr txBox="1"/>
          <p:nvPr>
            <p:ph type="title"/>
          </p:nvPr>
        </p:nvSpPr>
        <p:spPr>
          <a:xfrm>
            <a:off x="476975" y="546900"/>
            <a:ext cx="7873800" cy="91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Required Data (Ultimate Analysis per kg dry biomass)</a:t>
            </a:r>
            <a:endParaRPr/>
          </a:p>
        </p:txBody>
      </p:sp>
      <p:graphicFrame>
        <p:nvGraphicFramePr>
          <p:cNvPr id="257" name="Google Shape;257;p40"/>
          <p:cNvGraphicFramePr/>
          <p:nvPr/>
        </p:nvGraphicFramePr>
        <p:xfrm>
          <a:off x="476975" y="1929235"/>
          <a:ext cx="3000000" cy="3000000"/>
        </p:xfrm>
        <a:graphic>
          <a:graphicData uri="http://schemas.openxmlformats.org/drawingml/2006/table">
            <a:tbl>
              <a:tblPr>
                <a:noFill/>
                <a:tableStyleId>{4F66984B-FB74-4553-B945-61DCECFA5742}</a:tableStyleId>
              </a:tblPr>
              <a:tblGrid>
                <a:gridCol w="1172900"/>
                <a:gridCol w="1024325"/>
                <a:gridCol w="1024325"/>
                <a:gridCol w="1024325"/>
                <a:gridCol w="1024325"/>
                <a:gridCol w="1024325"/>
                <a:gridCol w="1024325"/>
                <a:gridCol w="1024325"/>
              </a:tblGrid>
              <a:tr h="869175">
                <a:tc>
                  <a:txBody>
                    <a:bodyPr/>
                    <a:lstStyle/>
                    <a:p>
                      <a:pPr indent="0" lvl="0" marL="0" rtl="0" algn="l">
                        <a:spcBef>
                          <a:spcPts val="0"/>
                        </a:spcBef>
                        <a:spcAft>
                          <a:spcPts val="0"/>
                        </a:spcAft>
                        <a:buNone/>
                      </a:pPr>
                      <a:r>
                        <a:rPr b="1" lang="en" sz="1200">
                          <a:solidFill>
                            <a:schemeClr val="lt1"/>
                          </a:solidFill>
                          <a:latin typeface="Alexandria"/>
                          <a:ea typeface="Alexandria"/>
                          <a:cs typeface="Alexandria"/>
                          <a:sym typeface="Alexandria"/>
                        </a:rPr>
                        <a:t>BioMass</a:t>
                      </a:r>
                      <a:endParaRPr b="1" sz="1200">
                        <a:solidFill>
                          <a:schemeClr val="lt1"/>
                        </a:solidFill>
                        <a:latin typeface="Alexandria"/>
                        <a:ea typeface="Alexandria"/>
                        <a:cs typeface="Alexandria"/>
                        <a:sym typeface="Alexandri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200">
                          <a:solidFill>
                            <a:schemeClr val="lt1"/>
                          </a:solidFill>
                          <a:latin typeface="Alexandria"/>
                          <a:ea typeface="Alexandria"/>
                          <a:cs typeface="Alexandria"/>
                          <a:sym typeface="Alexandria"/>
                        </a:rPr>
                        <a:t>C (%)</a:t>
                      </a:r>
                      <a:endParaRPr b="1" sz="1200">
                        <a:solidFill>
                          <a:schemeClr val="lt1"/>
                        </a:solidFill>
                        <a:latin typeface="Alexandria"/>
                        <a:ea typeface="Alexandria"/>
                        <a:cs typeface="Alexandria"/>
                        <a:sym typeface="Alexandri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200">
                          <a:solidFill>
                            <a:schemeClr val="lt1"/>
                          </a:solidFill>
                          <a:latin typeface="Alexandria"/>
                          <a:ea typeface="Alexandria"/>
                          <a:cs typeface="Alexandria"/>
                          <a:sym typeface="Alexandria"/>
                        </a:rPr>
                        <a:t>H (%)</a:t>
                      </a:r>
                      <a:endParaRPr b="1" sz="1200">
                        <a:solidFill>
                          <a:schemeClr val="lt1"/>
                        </a:solidFill>
                        <a:latin typeface="Alexandria"/>
                        <a:ea typeface="Alexandria"/>
                        <a:cs typeface="Alexandria"/>
                        <a:sym typeface="Alexandri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rgbClr val="000000"/>
                        </a:buClr>
                        <a:buSzPts val="1100"/>
                        <a:buFont typeface="Arial"/>
                        <a:buNone/>
                      </a:pPr>
                      <a:r>
                        <a:rPr b="1" lang="en" sz="1200">
                          <a:solidFill>
                            <a:schemeClr val="lt1"/>
                          </a:solidFill>
                          <a:latin typeface="Alexandria"/>
                          <a:ea typeface="Alexandria"/>
                          <a:cs typeface="Alexandria"/>
                          <a:sym typeface="Alexandria"/>
                        </a:rPr>
                        <a:t>O (%</a:t>
                      </a:r>
                      <a:endParaRPr b="1" sz="1200">
                        <a:solidFill>
                          <a:schemeClr val="lt1"/>
                        </a:solidFill>
                        <a:latin typeface="Alexandria"/>
                        <a:ea typeface="Alexandria"/>
                        <a:cs typeface="Alexandria"/>
                        <a:sym typeface="Alexandri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200">
                          <a:solidFill>
                            <a:schemeClr val="lt1"/>
                          </a:solidFill>
                          <a:latin typeface="Alexandria"/>
                          <a:ea typeface="Alexandria"/>
                          <a:cs typeface="Alexandria"/>
                          <a:sym typeface="Alexandria"/>
                        </a:rPr>
                        <a:t>N (%)</a:t>
                      </a:r>
                      <a:endParaRPr b="1" sz="1200">
                        <a:solidFill>
                          <a:schemeClr val="lt1"/>
                        </a:solidFill>
                        <a:latin typeface="Alexandria"/>
                        <a:ea typeface="Alexandria"/>
                        <a:cs typeface="Alexandria"/>
                        <a:sym typeface="Alexandri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200">
                          <a:solidFill>
                            <a:schemeClr val="lt1"/>
                          </a:solidFill>
                          <a:latin typeface="Alexandria"/>
                          <a:ea typeface="Alexandria"/>
                          <a:cs typeface="Alexandria"/>
                          <a:sym typeface="Alexandria"/>
                        </a:rPr>
                        <a:t>S (%)</a:t>
                      </a:r>
                      <a:endParaRPr b="1" sz="1200">
                        <a:solidFill>
                          <a:schemeClr val="lt1"/>
                        </a:solidFill>
                        <a:latin typeface="Alexandria"/>
                        <a:ea typeface="Alexandria"/>
                        <a:cs typeface="Alexandria"/>
                        <a:sym typeface="Alexandri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200">
                          <a:solidFill>
                            <a:schemeClr val="lt1"/>
                          </a:solidFill>
                          <a:latin typeface="Alexandria"/>
                          <a:ea typeface="Alexandria"/>
                          <a:cs typeface="Alexandria"/>
                          <a:sym typeface="Alexandria"/>
                        </a:rPr>
                        <a:t>HHV (MJ/kg)</a:t>
                      </a:r>
                      <a:endParaRPr b="1" sz="1200">
                        <a:solidFill>
                          <a:schemeClr val="lt1"/>
                        </a:solidFill>
                        <a:latin typeface="Alexandria"/>
                        <a:ea typeface="Alexandria"/>
                        <a:cs typeface="Alexandria"/>
                        <a:sym typeface="Alexandri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200">
                          <a:solidFill>
                            <a:schemeClr val="lt1"/>
                          </a:solidFill>
                          <a:latin typeface="Alexandria"/>
                          <a:ea typeface="Alexandria"/>
                          <a:cs typeface="Alexandria"/>
                          <a:sym typeface="Alexandria"/>
                        </a:rPr>
                        <a:t>LHV (MJ/kg)</a:t>
                      </a:r>
                      <a:endParaRPr b="1" sz="1200">
                        <a:solidFill>
                          <a:schemeClr val="lt1"/>
                        </a:solidFill>
                        <a:latin typeface="Alexandria"/>
                        <a:ea typeface="Alexandria"/>
                        <a:cs typeface="Alexandria"/>
                        <a:sym typeface="Alexandri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5564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Wood Chips</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49</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6</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44</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0.1</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0.01</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19</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17</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564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Rice Husk</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39</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5</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35</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0.4</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0.1</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15.5</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13.5</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564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Bagasse</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45</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6</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45</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0.3</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0.05</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17.5</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15</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58" name="Google Shape;258;p40"/>
          <p:cNvSpPr txBox="1"/>
          <p:nvPr/>
        </p:nvSpPr>
        <p:spPr>
          <a:xfrm>
            <a:off x="596075" y="4605000"/>
            <a:ext cx="7635600" cy="29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200">
                <a:solidFill>
                  <a:schemeClr val="dk1"/>
                </a:solidFill>
                <a:latin typeface="Albert Sans"/>
                <a:ea typeface="Albert Sans"/>
                <a:cs typeface="Albert Sans"/>
                <a:sym typeface="Albert Sans"/>
              </a:rPr>
              <a:t>Approximate</a:t>
            </a:r>
            <a:r>
              <a:rPr i="1" lang="en" sz="1200">
                <a:solidFill>
                  <a:schemeClr val="dk1"/>
                </a:solidFill>
                <a:latin typeface="Albert Sans"/>
                <a:ea typeface="Albert Sans"/>
                <a:cs typeface="Albert Sans"/>
                <a:sym typeface="Albert Sans"/>
              </a:rPr>
              <a:t> Mole Fractions from the </a:t>
            </a:r>
            <a:r>
              <a:rPr i="1" lang="en" sz="1200">
                <a:solidFill>
                  <a:schemeClr val="dk1"/>
                </a:solidFill>
                <a:latin typeface="Albert Sans"/>
                <a:ea typeface="Albert Sans"/>
                <a:cs typeface="Albert Sans"/>
                <a:sym typeface="Albert Sans"/>
              </a:rPr>
              <a:t>Literature</a:t>
            </a:r>
            <a:endParaRPr i="1" sz="1200">
              <a:solidFill>
                <a:schemeClr val="dk1"/>
              </a:solidFill>
              <a:latin typeface="Albert Sans"/>
              <a:ea typeface="Albert Sans"/>
              <a:cs typeface="Albert Sans"/>
              <a:sym typeface="Albert Sans"/>
            </a:endParaRPr>
          </a:p>
        </p:txBody>
      </p:sp>
    </p:spTree>
  </p:cSld>
  <p:clrMapOvr>
    <a:masterClrMapping/>
  </p:clrMapOvr>
</p:sld>
</file>

<file path=ppt/theme/theme1.xml><?xml version="1.0" encoding="utf-8"?>
<a:theme xmlns:a="http://schemas.openxmlformats.org/drawingml/2006/main" xmlns:r="http://schemas.openxmlformats.org/officeDocument/2006/relationships" name="Lead Funnel by Slidesgo">
  <a:themeElements>
    <a:clrScheme name="Simple Light">
      <a:dk1>
        <a:srgbClr val="15110E"/>
      </a:dk1>
      <a:lt1>
        <a:srgbClr val="FFFAF6"/>
      </a:lt1>
      <a:dk2>
        <a:srgbClr val="C2E5F5"/>
      </a:dk2>
      <a:lt2>
        <a:srgbClr val="5296B8"/>
      </a:lt2>
      <a:accent1>
        <a:srgbClr val="135669"/>
      </a:accent1>
      <a:accent2>
        <a:srgbClr val="FFFFFF"/>
      </a:accent2>
      <a:accent3>
        <a:srgbClr val="FFFFFF"/>
      </a:accent3>
      <a:accent4>
        <a:srgbClr val="FFFFFF"/>
      </a:accent4>
      <a:accent5>
        <a:srgbClr val="FFFFFF"/>
      </a:accent5>
      <a:accent6>
        <a:srgbClr val="FFFFFF"/>
      </a:accent6>
      <a:hlink>
        <a:srgbClr val="15110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